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6"/>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2" r:id="rId16"/>
    <p:sldId id="310" r:id="rId17"/>
    <p:sldId id="285" r:id="rId18"/>
    <p:sldId id="286" r:id="rId19"/>
    <p:sldId id="309" r:id="rId20"/>
    <p:sldId id="308" r:id="rId21"/>
    <p:sldId id="311" r:id="rId22"/>
    <p:sldId id="313" r:id="rId23"/>
    <p:sldId id="314" r:id="rId24"/>
    <p:sldId id="315" r:id="rId25"/>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FFFF"/>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91412" autoAdjust="0"/>
  </p:normalViewPr>
  <p:slideViewPr>
    <p:cSldViewPr snapToGrid="0">
      <p:cViewPr>
        <p:scale>
          <a:sx n="100" d="100"/>
          <a:sy n="100" d="100"/>
        </p:scale>
        <p:origin x="2046" y="17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12:10:53.658"/>
    </inkml:context>
    <inkml:brush xml:id="br0">
      <inkml:brushProperty name="width" value="0.1" units="cm"/>
      <inkml:brushProperty name="height" value="0.1" units="cm"/>
      <inkml:brushProperty name="color" value="#FFFFFF"/>
    </inkml:brush>
  </inkml:definitions>
  <inkml:trace contextRef="#ctx0" brushRef="#br0">24 0 24575,'-1'0'0,"-2"0"0,-1 0 0,-1 0 0,-1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2023/2/1</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また、跳躍時においても問題なく選手位置を推定できました。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、選手位置を推定できなくなる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という課題が新たに見つかりました。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原因として、選手の交差によって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による選手の追跡が途切れたことが考えられます。</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そこで、先ほどの問題の原因が選手の対応付けにあると考え、手動から自動へと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変えて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すことにしました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自動による選手の対応付けについて説明します。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の直線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ぶことができます。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通りの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の近い組み合わせ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から順に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対応を付けていきます。</a:t>
            </a: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これを映像の全フレームに対して行います。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先ほどと同様に直線の最近点を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安定せず、選手の対応付けが上手くいかなかったことが分かりました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の誤差は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だけありました。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本研究では、複数</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研究</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において</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も位置を推定することができ、先行研究の課題を解決することができました。</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交差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カメラキャリブレーションの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精度向上が新たな課題として見つかりました</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中でもカメラキャリブレーションの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精度が向上</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すれば、自動による選手の対応付けが機能</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し、さらには位置推定の精度向上にもつながる</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と考えています。今後はカメラキャリブレーションをより精度よく行うことを</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目標に</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取り組んでいこうと思います。</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中でも</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競技</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ソフトの操作が難し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いことや、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位置を主観で決めてしまうといった課題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、一般に普及しているような性能になります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しかし、試合を撮影する前に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測定するのは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それらの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次元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位置が分かっているポイントが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続いて、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用い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、選手の姿勢を推定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さらには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を行います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位置を腰の位置に設定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しました。そのため、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取り出して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選手を通る直線を定義する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ために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を組み合わせて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、カメラから選手の腰に向かうベクトルをカメラ座標系で定義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しかし、カメラ座標系はカメラごとに存在するため、</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、カメラ座標系から実空間座標系</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最近点を計算することで</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2023/2/1</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2023/2/1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2023/2/1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2023/2/1</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2023/2/1</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2023/2/1</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2023/2/1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2023/2/1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2023/2/1</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2023/2/1</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2023/2/1</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80.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11" Type="http://schemas.openxmlformats.org/officeDocument/2006/relationships/customXml" Target="../ink/ink10.xml"/><Relationship Id="rId5" Type="http://schemas.openxmlformats.org/officeDocument/2006/relationships/image" Target="../media/image14.svg"/><Relationship Id="rId10" Type="http://schemas.openxmlformats.org/officeDocument/2006/relationships/slide" Target="slide15.xml"/><Relationship Id="rId4" Type="http://schemas.openxmlformats.org/officeDocument/2006/relationships/image" Target="../media/image13.pn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3.mp4"/><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3.mp4"/><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18"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4.xml"/><Relationship Id="rId17" Type="http://schemas.openxmlformats.org/officeDocument/2006/relationships/slide" Target="slide17.xml"/><Relationship Id="rId2" Type="http://schemas.openxmlformats.org/officeDocument/2006/relationships/slide" Target="slide2.xml"/><Relationship Id="rId16" Type="http://schemas.openxmlformats.org/officeDocument/2006/relationships/slide" Target="slide21.xml"/><Relationship Id="rId20" Type="http://schemas.openxmlformats.org/officeDocument/2006/relationships/slide" Target="slide24.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5.xml"/><Relationship Id="rId15" Type="http://schemas.openxmlformats.org/officeDocument/2006/relationships/slide" Target="slide20.xml"/><Relationship Id="rId10" Type="http://schemas.openxmlformats.org/officeDocument/2006/relationships/slide" Target="slide12.xml"/><Relationship Id="rId19" Type="http://schemas.openxmlformats.org/officeDocument/2006/relationships/slide" Target="slide22.xml"/><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5.mp4"/><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customXml" Target="../ink/ink19.xml"/><Relationship Id="rId18" Type="http://schemas.openxmlformats.org/officeDocument/2006/relationships/customXml" Target="../ink/ink24.xml"/><Relationship Id="rId3" Type="http://schemas.openxmlformats.org/officeDocument/2006/relationships/image" Target="../media/image24.jpg"/><Relationship Id="rId7" Type="http://schemas.openxmlformats.org/officeDocument/2006/relationships/customXml" Target="../ink/ink13.xml"/><Relationship Id="rId12" Type="http://schemas.openxmlformats.org/officeDocument/2006/relationships/customXml" Target="../ink/ink18.xml"/><Relationship Id="rId17" Type="http://schemas.openxmlformats.org/officeDocument/2006/relationships/customXml" Target="../ink/ink23.xml"/><Relationship Id="rId2" Type="http://schemas.openxmlformats.org/officeDocument/2006/relationships/image" Target="../media/image9.png"/><Relationship Id="rId16" Type="http://schemas.openxmlformats.org/officeDocument/2006/relationships/customXml" Target="../ink/ink22.xml"/><Relationship Id="rId1" Type="http://schemas.openxmlformats.org/officeDocument/2006/relationships/slideLayout" Target="../slideLayouts/slideLayout6.xml"/><Relationship Id="rId6" Type="http://schemas.openxmlformats.org/officeDocument/2006/relationships/customXml" Target="../ink/ink12.xml"/><Relationship Id="rId11" Type="http://schemas.openxmlformats.org/officeDocument/2006/relationships/customXml" Target="../ink/ink17.xml"/><Relationship Id="rId5" Type="http://schemas.openxmlformats.org/officeDocument/2006/relationships/image" Target="../media/image10.png"/><Relationship Id="rId15" Type="http://schemas.openxmlformats.org/officeDocument/2006/relationships/customXml" Target="../ink/ink21.xml"/><Relationship Id="rId10" Type="http://schemas.openxmlformats.org/officeDocument/2006/relationships/customXml" Target="../ink/ink16.xml"/><Relationship Id="rId19" Type="http://schemas.openxmlformats.org/officeDocument/2006/relationships/slide" Target="slide15.xml"/><Relationship Id="rId4" Type="http://schemas.openxmlformats.org/officeDocument/2006/relationships/customXml" Target="../ink/ink11.xml"/><Relationship Id="rId9" Type="http://schemas.openxmlformats.org/officeDocument/2006/relationships/customXml" Target="../ink/ink15.xml"/><Relationship Id="rId14" Type="http://schemas.openxmlformats.org/officeDocument/2006/relationships/customXml" Target="../ink/ink2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slide" Target="slide15.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491935" cy="769441"/>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（跳躍時においても問題なく推定できた）</a:t>
            </a:r>
            <a:endParaRPr kumimoji="1" lang="en-US" altLang="ja-JP" sz="20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157565"/>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
        <p:nvSpPr>
          <p:cNvPr id="6" name="正方形/長方形 5">
            <a:hlinkClick r:id="rId9" action="ppaction://hlinksldjump"/>
            <a:extLst>
              <a:ext uri="{FF2B5EF4-FFF2-40B4-BE49-F238E27FC236}">
                <a16:creationId xmlns:a16="http://schemas.microsoft.com/office/drawing/2014/main" id="{B62EE966-35A4-973B-1869-E55CC7D45AE4}"/>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6590996"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映像間の選手の対応付け（手動）→（自動）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C3A85987-4DE7-E3F1-3008-A0F50624D89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70928D9C-2FE2-A665-D05A-8400A2303405}"/>
              </a:ext>
            </a:extLst>
          </p:cNvPr>
          <p:cNvGrpSpPr/>
          <p:nvPr/>
        </p:nvGrpSpPr>
        <p:grpSpPr>
          <a:xfrm>
            <a:off x="6480880" y="3110355"/>
            <a:ext cx="669096" cy="1376068"/>
            <a:chOff x="6480880" y="3110355"/>
            <a:chExt cx="669096" cy="1376068"/>
          </a:xfrm>
        </p:grpSpPr>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3">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sp>
          <p:nvSpPr>
            <p:cNvPr id="10" name="正方形/長方形 9">
              <a:extLst>
                <a:ext uri="{FF2B5EF4-FFF2-40B4-BE49-F238E27FC236}">
                  <a16:creationId xmlns:a16="http://schemas.microsoft.com/office/drawing/2014/main" id="{04C56E8D-C6FA-38B5-823A-70117DC475BF}"/>
                </a:ext>
              </a:extLst>
            </p:cNvPr>
            <p:cNvSpPr/>
            <p:nvPr/>
          </p:nvSpPr>
          <p:spPr>
            <a:xfrm>
              <a:off x="6546283" y="3146794"/>
              <a:ext cx="139990" cy="242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D51CE444-D125-F2A3-7E4A-53FF0A8ECFA9}"/>
              </a:ext>
            </a:extLst>
          </p:cNvPr>
          <p:cNvGrpSpPr/>
          <p:nvPr/>
        </p:nvGrpSpPr>
        <p:grpSpPr>
          <a:xfrm>
            <a:off x="4531826" y="3224648"/>
            <a:ext cx="929073" cy="1927412"/>
            <a:chOff x="4531826" y="3224648"/>
            <a:chExt cx="929073" cy="1927412"/>
          </a:xfrm>
        </p:grpSpPr>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3">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sp>
          <p:nvSpPr>
            <p:cNvPr id="9" name="正方形/長方形 8">
              <a:extLst>
                <a:ext uri="{FF2B5EF4-FFF2-40B4-BE49-F238E27FC236}">
                  <a16:creationId xmlns:a16="http://schemas.microsoft.com/office/drawing/2014/main" id="{1F9215CE-C783-D17C-8654-22A382761ACB}"/>
                </a:ext>
              </a:extLst>
            </p:cNvPr>
            <p:cNvSpPr/>
            <p:nvPr/>
          </p:nvSpPr>
          <p:spPr>
            <a:xfrm>
              <a:off x="4611513" y="3299222"/>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1C425D6C-5E9C-1274-2FFF-EAA6DA73E3C2}"/>
              </a:ext>
            </a:extLst>
          </p:cNvPr>
          <p:cNvGrpSpPr/>
          <p:nvPr/>
        </p:nvGrpSpPr>
        <p:grpSpPr>
          <a:xfrm>
            <a:off x="2582772" y="3027424"/>
            <a:ext cx="929073" cy="2124636"/>
            <a:chOff x="2582772" y="3027424"/>
            <a:chExt cx="929073" cy="2124636"/>
          </a:xfrm>
        </p:grpSpPr>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3">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sp>
          <p:nvSpPr>
            <p:cNvPr id="8" name="正方形/長方形 7">
              <a:extLst>
                <a:ext uri="{FF2B5EF4-FFF2-40B4-BE49-F238E27FC236}">
                  <a16:creationId xmlns:a16="http://schemas.microsoft.com/office/drawing/2014/main" id="{58D022BB-BE48-4873-1046-BC65CD59F119}"/>
                </a:ext>
              </a:extLst>
            </p:cNvPr>
            <p:cNvSpPr/>
            <p:nvPr/>
          </p:nvSpPr>
          <p:spPr>
            <a:xfrm>
              <a:off x="2650331" y="3083719"/>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835677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映像ごとに選手を通る直線を選ぶ全ての組み合わせを考える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582911"/>
            <a:ext cx="5598007" cy="461665"/>
          </a:xfrm>
          <a:prstGeom prst="rect">
            <a:avLst/>
          </a:prstGeom>
          <a:noFill/>
        </p:spPr>
        <p:txBody>
          <a:bodyPr wrap="none" rtlCol="0">
            <a:spAutoFit/>
          </a:bodyPr>
          <a:lstStyle/>
          <a:p>
            <a:r>
              <a:rPr kumimoji="1" lang="ja-JP" altLang="en-US" sz="2400" b="1" dirty="0">
                <a:solidFill>
                  <a:schemeClr val="tx1">
                    <a:lumMod val="75000"/>
                    <a:lumOff val="25000"/>
                  </a:schemeClr>
                </a:solidFill>
              </a:rPr>
              <a:t>直線間距離の近い組から順に対応付ける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
        <p:nvSpPr>
          <p:cNvPr id="7" name="正方形/長方形 6">
            <a:hlinkClick r:id="rId10" action="ppaction://hlinksldjump"/>
            <a:extLst>
              <a:ext uri="{FF2B5EF4-FFF2-40B4-BE49-F238E27FC236}">
                <a16:creationId xmlns:a16="http://schemas.microsoft.com/office/drawing/2014/main" id="{1D8CA75C-868B-FFF8-E3A6-852472360DF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11">
            <p14:nvContentPartPr>
              <p14:cNvPr id="27" name="インク 26">
                <a:extLst>
                  <a:ext uri="{FF2B5EF4-FFF2-40B4-BE49-F238E27FC236}">
                    <a16:creationId xmlns:a16="http://schemas.microsoft.com/office/drawing/2014/main" id="{3FA7446E-6EF8-88F8-6DE3-5FDBC8E84420}"/>
                  </a:ext>
                </a:extLst>
              </p14:cNvPr>
              <p14:cNvContentPartPr/>
              <p14:nvPr/>
            </p14:nvContentPartPr>
            <p14:xfrm>
              <a:off x="4132234" y="3776505"/>
              <a:ext cx="8640" cy="360"/>
            </p14:xfrm>
          </p:contentPart>
        </mc:Choice>
        <mc:Fallback xmlns="">
          <p:pic>
            <p:nvPicPr>
              <p:cNvPr id="27" name="インク 26">
                <a:extLst>
                  <a:ext uri="{FF2B5EF4-FFF2-40B4-BE49-F238E27FC236}">
                    <a16:creationId xmlns:a16="http://schemas.microsoft.com/office/drawing/2014/main" id="{3FA7446E-6EF8-88F8-6DE3-5FDBC8E84420}"/>
                  </a:ext>
                </a:extLst>
              </p:cNvPr>
              <p:cNvPicPr/>
              <p:nvPr/>
            </p:nvPicPr>
            <p:blipFill>
              <a:blip r:embed="rId12"/>
              <a:stretch>
                <a:fillRect/>
              </a:stretch>
            </p:blipFill>
            <p:spPr>
              <a:xfrm>
                <a:off x="4114594" y="3758505"/>
                <a:ext cx="44280" cy="36000"/>
              </a:xfrm>
              <a:prstGeom prst="rect">
                <a:avLst/>
              </a:prstGeom>
            </p:spPr>
          </p:pic>
        </mc:Fallback>
      </mc:AlternateContent>
      <p:sp>
        <p:nvSpPr>
          <p:cNvPr id="70" name="テキスト ボックス 69">
            <a:extLst>
              <a:ext uri="{FF2B5EF4-FFF2-40B4-BE49-F238E27FC236}">
                <a16:creationId xmlns:a16="http://schemas.microsoft.com/office/drawing/2014/main" id="{98CA93B2-3788-B537-0E2F-B2EC687C9C88}"/>
              </a:ext>
            </a:extLst>
          </p:cNvPr>
          <p:cNvSpPr txBox="1"/>
          <p:nvPr/>
        </p:nvSpPr>
        <p:spPr>
          <a:xfrm>
            <a:off x="689751" y="4783325"/>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1" name="テキスト ボックス 70">
            <a:extLst>
              <a:ext uri="{FF2B5EF4-FFF2-40B4-BE49-F238E27FC236}">
                <a16:creationId xmlns:a16="http://schemas.microsoft.com/office/drawing/2014/main" id="{5BC2B805-9D9D-98A9-89C5-70171499C099}"/>
              </a:ext>
            </a:extLst>
          </p:cNvPr>
          <p:cNvSpPr txBox="1"/>
          <p:nvPr/>
        </p:nvSpPr>
        <p:spPr>
          <a:xfrm>
            <a:off x="911853" y="4136783"/>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72" name="直線矢印コネクタ 71">
            <a:extLst>
              <a:ext uri="{FF2B5EF4-FFF2-40B4-BE49-F238E27FC236}">
                <a16:creationId xmlns:a16="http://schemas.microsoft.com/office/drawing/2014/main" id="{B230C2A6-8B3A-AD69-F286-41E3471A44D3}"/>
              </a:ext>
            </a:extLst>
          </p:cNvPr>
          <p:cNvCxnSpPr>
            <a:cxnSpLocks/>
          </p:cNvCxnSpPr>
          <p:nvPr/>
        </p:nvCxnSpPr>
        <p:spPr>
          <a:xfrm>
            <a:off x="1074059" y="4927882"/>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9A59CC9C-29E3-2081-6D8C-E0B2010421C3}"/>
              </a:ext>
            </a:extLst>
          </p:cNvPr>
          <p:cNvCxnSpPr>
            <a:cxnSpLocks/>
          </p:cNvCxnSpPr>
          <p:nvPr/>
        </p:nvCxnSpPr>
        <p:spPr>
          <a:xfrm>
            <a:off x="1053953" y="4592117"/>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554B8F5-78B0-244E-AF44-F6359229C97F}"/>
              </a:ext>
            </a:extLst>
          </p:cNvPr>
          <p:cNvCxnSpPr>
            <a:cxnSpLocks/>
          </p:cNvCxnSpPr>
          <p:nvPr/>
        </p:nvCxnSpPr>
        <p:spPr>
          <a:xfrm>
            <a:off x="751218" y="4623426"/>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81EEE487-BC51-CEBE-6488-415E3F0345C9}"/>
              </a:ext>
            </a:extLst>
          </p:cNvPr>
          <p:cNvSpPr txBox="1"/>
          <p:nvPr/>
        </p:nvSpPr>
        <p:spPr>
          <a:xfrm>
            <a:off x="1524751" y="4992095"/>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6" name="テキスト ボックス 75">
            <a:extLst>
              <a:ext uri="{FF2B5EF4-FFF2-40B4-BE49-F238E27FC236}">
                <a16:creationId xmlns:a16="http://schemas.microsoft.com/office/drawing/2014/main" id="{65F43A2E-60AD-66F5-978D-831007A4B293}"/>
              </a:ext>
            </a:extLst>
          </p:cNvPr>
          <p:cNvSpPr txBox="1"/>
          <p:nvPr/>
        </p:nvSpPr>
        <p:spPr>
          <a:xfrm>
            <a:off x="1436898" y="440668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 name="正方形/長方形 4">
            <a:hlinkClick r:id="rId8" action="ppaction://hlinksldjump"/>
            <a:extLst>
              <a:ext uri="{FF2B5EF4-FFF2-40B4-BE49-F238E27FC236}">
                <a16:creationId xmlns:a16="http://schemas.microsoft.com/office/drawing/2014/main" id="{62BBBBCE-9BBA-86B5-8C64-85317672953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output">
            <a:hlinkClick r:id="" action="ppaction://media"/>
            <a:extLst>
              <a:ext uri="{FF2B5EF4-FFF2-40B4-BE49-F238E27FC236}">
                <a16:creationId xmlns:a16="http://schemas.microsoft.com/office/drawing/2014/main" id="{823B3D74-5C7C-1A43-F398-FE9E2BED147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572000" y="1181233"/>
            <a:ext cx="4572001" cy="2571751"/>
          </a:xfrm>
          <a:prstGeom prst="rect">
            <a:avLst/>
          </a:prstGeom>
        </p:spPr>
      </p:pic>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rgbClr val="FF9933"/>
                </a:solidFill>
              </a:rPr>
              <a:t>→先行研究の課題を解決</a:t>
            </a:r>
            <a:endParaRPr kumimoji="1" lang="en-US" altLang="ja-JP" sz="2800" b="1" dirty="0">
              <a:solidFill>
                <a:srgbClr val="FF9933"/>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①選手の交差への対応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➁カメラキャリブレーションの精度向上</a:t>
            </a:r>
            <a:endParaRPr kumimoji="1" lang="en-US" altLang="ja-JP" sz="2400" b="1" dirty="0">
              <a:solidFill>
                <a:schemeClr val="tx1">
                  <a:lumMod val="75000"/>
                  <a:lumOff val="25000"/>
                </a:schemeClr>
              </a:solidFill>
            </a:endParaRPr>
          </a:p>
        </p:txBody>
      </p:sp>
      <p:sp>
        <p:nvSpPr>
          <p:cNvPr id="6" name="正方形/長方形 5">
            <a:hlinkClick r:id="rId3" action="ppaction://hlinksldjump"/>
            <a:extLst>
              <a:ext uri="{FF2B5EF4-FFF2-40B4-BE49-F238E27FC236}">
                <a16:creationId xmlns:a16="http://schemas.microsoft.com/office/drawing/2014/main" id="{BB74CBC6-1F78-EF97-ACD4-CCEE355A84D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A2D4-DA52-88AF-762F-9A87A0F7A633}"/>
              </a:ext>
            </a:extLst>
          </p:cNvPr>
          <p:cNvSpPr>
            <a:spLocks noGrp="1"/>
          </p:cNvSpPr>
          <p:nvPr>
            <p:ph type="title"/>
          </p:nvPr>
        </p:nvSpPr>
        <p:spPr/>
        <p:txBody>
          <a:bodyPr/>
          <a:lstStyle/>
          <a:p>
            <a:r>
              <a:rPr kumimoji="1" lang="ja-JP" altLang="en-US" dirty="0"/>
              <a:t>目次</a:t>
            </a:r>
          </a:p>
        </p:txBody>
      </p:sp>
      <p:sp>
        <p:nvSpPr>
          <p:cNvPr id="3" name="日付プレースホルダー 2">
            <a:extLst>
              <a:ext uri="{FF2B5EF4-FFF2-40B4-BE49-F238E27FC236}">
                <a16:creationId xmlns:a16="http://schemas.microsoft.com/office/drawing/2014/main" id="{0C26EA33-3D88-0064-E21B-11E5416436F2}"/>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C0D8D193-9692-1547-C7D6-769C7A90854E}"/>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6" name="テキスト ボックス 5">
            <a:hlinkClick r:id="rId2" action="ppaction://hlinksldjump"/>
            <a:extLst>
              <a:ext uri="{FF2B5EF4-FFF2-40B4-BE49-F238E27FC236}">
                <a16:creationId xmlns:a16="http://schemas.microsoft.com/office/drawing/2014/main" id="{0D87102F-B98E-5E02-87AC-0A2CAF54EB47}"/>
              </a:ext>
            </a:extLst>
          </p:cNvPr>
          <p:cNvSpPr txBox="1"/>
          <p:nvPr/>
        </p:nvSpPr>
        <p:spPr>
          <a:xfrm>
            <a:off x="152396"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p2   </a:t>
            </a:r>
            <a:r>
              <a:rPr lang="ja-JP" altLang="en-US" sz="2000" b="1" dirty="0">
                <a:solidFill>
                  <a:schemeClr val="tx1">
                    <a:lumMod val="75000"/>
                    <a:lumOff val="25000"/>
                  </a:schemeClr>
                </a:solidFill>
                <a:latin typeface="+mn-ea"/>
              </a:rPr>
              <a:t>研究背景</a:t>
            </a:r>
            <a:endParaRPr lang="en-US" altLang="ja-JP" sz="2000" b="1" dirty="0">
              <a:solidFill>
                <a:schemeClr val="tx1">
                  <a:lumMod val="75000"/>
                  <a:lumOff val="25000"/>
                </a:schemeClr>
              </a:solidFill>
              <a:latin typeface="+mn-ea"/>
            </a:endParaRPr>
          </a:p>
        </p:txBody>
      </p:sp>
      <p:sp>
        <p:nvSpPr>
          <p:cNvPr id="7" name="テキスト ボックス 6">
            <a:hlinkClick r:id="rId3" action="ppaction://hlinksldjump"/>
            <a:extLst>
              <a:ext uri="{FF2B5EF4-FFF2-40B4-BE49-F238E27FC236}">
                <a16:creationId xmlns:a16="http://schemas.microsoft.com/office/drawing/2014/main" id="{EAB8AE2E-A51B-BEC4-D86A-0FC327D3C953}"/>
              </a:ext>
            </a:extLst>
          </p:cNvPr>
          <p:cNvSpPr txBox="1"/>
          <p:nvPr/>
        </p:nvSpPr>
        <p:spPr>
          <a:xfrm>
            <a:off x="152396" y="144087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p3   </a:t>
            </a:r>
            <a:r>
              <a:rPr lang="ja-JP" altLang="en-US" sz="2000" b="1" dirty="0">
                <a:solidFill>
                  <a:schemeClr val="tx1">
                    <a:lumMod val="75000"/>
                    <a:lumOff val="25000"/>
                  </a:schemeClr>
                </a:solidFill>
                <a:latin typeface="+mn-ea"/>
              </a:rPr>
              <a:t>研究目的・内容</a:t>
            </a:r>
            <a:endParaRPr lang="en-US" altLang="ja-JP" sz="2000" b="1" dirty="0">
              <a:solidFill>
                <a:schemeClr val="tx1">
                  <a:lumMod val="75000"/>
                  <a:lumOff val="25000"/>
                </a:schemeClr>
              </a:solidFill>
              <a:latin typeface="+mn-ea"/>
            </a:endParaRPr>
          </a:p>
        </p:txBody>
      </p:sp>
      <p:sp>
        <p:nvSpPr>
          <p:cNvPr id="8" name="テキスト ボックス 7">
            <a:hlinkClick r:id="rId4" action="ppaction://hlinksldjump"/>
            <a:extLst>
              <a:ext uri="{FF2B5EF4-FFF2-40B4-BE49-F238E27FC236}">
                <a16:creationId xmlns:a16="http://schemas.microsoft.com/office/drawing/2014/main" id="{F04767AC-323F-ADF7-6B02-D2D6395B0DE5}"/>
              </a:ext>
            </a:extLst>
          </p:cNvPr>
          <p:cNvSpPr txBox="1"/>
          <p:nvPr/>
        </p:nvSpPr>
        <p:spPr>
          <a:xfrm>
            <a:off x="147196" y="181983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p4   </a:t>
            </a:r>
            <a:r>
              <a:rPr lang="ja-JP" altLang="en-US" sz="2000" b="1" dirty="0">
                <a:solidFill>
                  <a:schemeClr val="tx1">
                    <a:lumMod val="75000"/>
                    <a:lumOff val="25000"/>
                  </a:schemeClr>
                </a:solidFill>
                <a:latin typeface="+mn-ea"/>
              </a:rPr>
              <a:t>コートの撮影</a:t>
            </a:r>
            <a:endParaRPr lang="en-US" altLang="ja-JP" sz="2000" b="1" dirty="0">
              <a:solidFill>
                <a:schemeClr val="tx1">
                  <a:lumMod val="75000"/>
                  <a:lumOff val="25000"/>
                </a:schemeClr>
              </a:solidFill>
              <a:latin typeface="+mn-ea"/>
            </a:endParaRPr>
          </a:p>
        </p:txBody>
      </p:sp>
      <p:sp>
        <p:nvSpPr>
          <p:cNvPr id="9" name="テキスト ボックス 8">
            <a:hlinkClick r:id="rId5" action="ppaction://hlinksldjump"/>
            <a:extLst>
              <a:ext uri="{FF2B5EF4-FFF2-40B4-BE49-F238E27FC236}">
                <a16:creationId xmlns:a16="http://schemas.microsoft.com/office/drawing/2014/main" id="{C518CD27-876E-374E-7BBA-B550DF18494E}"/>
              </a:ext>
            </a:extLst>
          </p:cNvPr>
          <p:cNvSpPr txBox="1"/>
          <p:nvPr/>
        </p:nvSpPr>
        <p:spPr>
          <a:xfrm>
            <a:off x="147196" y="221626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p5   </a:t>
            </a:r>
            <a:r>
              <a:rPr lang="ja-JP" altLang="en-US" sz="2000" b="1" dirty="0">
                <a:solidFill>
                  <a:schemeClr val="tx1">
                    <a:lumMod val="75000"/>
                    <a:lumOff val="25000"/>
                  </a:schemeClr>
                </a:solidFill>
                <a:latin typeface="+mn-ea"/>
              </a:rPr>
              <a:t>カメラキャリブレーション</a:t>
            </a:r>
            <a:endParaRPr lang="en-US" altLang="ja-JP" sz="2000" b="1" dirty="0">
              <a:solidFill>
                <a:schemeClr val="tx1">
                  <a:lumMod val="75000"/>
                  <a:lumOff val="25000"/>
                </a:schemeClr>
              </a:solidFill>
              <a:latin typeface="+mn-ea"/>
            </a:endParaRPr>
          </a:p>
        </p:txBody>
      </p:sp>
      <p:sp>
        <p:nvSpPr>
          <p:cNvPr id="10" name="テキスト ボックス 9">
            <a:hlinkClick r:id="rId6" action="ppaction://hlinksldjump"/>
            <a:extLst>
              <a:ext uri="{FF2B5EF4-FFF2-40B4-BE49-F238E27FC236}">
                <a16:creationId xmlns:a16="http://schemas.microsoft.com/office/drawing/2014/main" id="{4B917153-981C-3BD1-EB02-89172F2FC3FA}"/>
              </a:ext>
            </a:extLst>
          </p:cNvPr>
          <p:cNvSpPr txBox="1"/>
          <p:nvPr/>
        </p:nvSpPr>
        <p:spPr>
          <a:xfrm>
            <a:off x="147196" y="2612687"/>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p6   AlphaPose</a:t>
            </a:r>
            <a:r>
              <a:rPr lang="ja-JP" altLang="en-US" sz="2000" b="1" dirty="0">
                <a:solidFill>
                  <a:schemeClr val="tx1">
                    <a:lumMod val="75000"/>
                    <a:lumOff val="25000"/>
                  </a:schemeClr>
                </a:solidFill>
                <a:latin typeface="+mn-ea"/>
              </a:rPr>
              <a:t>による姿勢推定</a:t>
            </a:r>
            <a:endParaRPr lang="en-US" altLang="ja-JP" sz="2000" b="1" dirty="0">
              <a:solidFill>
                <a:schemeClr val="tx1">
                  <a:lumMod val="75000"/>
                  <a:lumOff val="25000"/>
                </a:schemeClr>
              </a:solidFill>
              <a:latin typeface="+mn-ea"/>
            </a:endParaRPr>
          </a:p>
        </p:txBody>
      </p:sp>
      <p:sp>
        <p:nvSpPr>
          <p:cNvPr id="12" name="テキスト ボックス 11">
            <a:hlinkClick r:id="rId7" action="ppaction://hlinksldjump"/>
            <a:extLst>
              <a:ext uri="{FF2B5EF4-FFF2-40B4-BE49-F238E27FC236}">
                <a16:creationId xmlns:a16="http://schemas.microsoft.com/office/drawing/2014/main" id="{7B074933-426C-9EA7-6A6A-D260C01933DB}"/>
              </a:ext>
            </a:extLst>
          </p:cNvPr>
          <p:cNvSpPr txBox="1"/>
          <p:nvPr/>
        </p:nvSpPr>
        <p:spPr>
          <a:xfrm>
            <a:off x="147196" y="3009111"/>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p7   </a:t>
            </a:r>
            <a:r>
              <a:rPr lang="ja-JP" altLang="en-US" sz="2000" b="1" dirty="0">
                <a:solidFill>
                  <a:schemeClr val="tx1">
                    <a:lumMod val="75000"/>
                    <a:lumOff val="25000"/>
                  </a:schemeClr>
                </a:solidFill>
                <a:latin typeface="+mn-ea"/>
              </a:rPr>
              <a:t>映像間の選手対応付け（手動）</a:t>
            </a:r>
            <a:endParaRPr lang="en-US" altLang="ja-JP" sz="2000" b="1" dirty="0">
              <a:solidFill>
                <a:schemeClr val="tx1">
                  <a:lumMod val="75000"/>
                  <a:lumOff val="25000"/>
                </a:schemeClr>
              </a:solidFill>
              <a:latin typeface="+mn-ea"/>
            </a:endParaRPr>
          </a:p>
        </p:txBody>
      </p:sp>
      <p:sp>
        <p:nvSpPr>
          <p:cNvPr id="13" name="テキスト ボックス 12">
            <a:hlinkClick r:id="rId8" action="ppaction://hlinksldjump"/>
            <a:extLst>
              <a:ext uri="{FF2B5EF4-FFF2-40B4-BE49-F238E27FC236}">
                <a16:creationId xmlns:a16="http://schemas.microsoft.com/office/drawing/2014/main" id="{AF0D6C0A-1C74-1112-0A0A-4D5FEC270A22}"/>
              </a:ext>
            </a:extLst>
          </p:cNvPr>
          <p:cNvSpPr txBox="1"/>
          <p:nvPr/>
        </p:nvSpPr>
        <p:spPr>
          <a:xfrm>
            <a:off x="147196" y="340184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p8   </a:t>
            </a:r>
            <a:r>
              <a:rPr lang="ja-JP" altLang="en-US" sz="2000" b="1" dirty="0">
                <a:solidFill>
                  <a:schemeClr val="tx1">
                    <a:lumMod val="75000"/>
                    <a:lumOff val="25000"/>
                  </a:schemeClr>
                </a:solidFill>
                <a:latin typeface="+mn-ea"/>
              </a:rPr>
              <a:t>選手の</a:t>
            </a:r>
            <a:r>
              <a:rPr lang="en-US" altLang="ja-JP" sz="2000" b="1" dirty="0">
                <a:solidFill>
                  <a:schemeClr val="tx1">
                    <a:lumMod val="75000"/>
                    <a:lumOff val="25000"/>
                  </a:schemeClr>
                </a:solidFill>
                <a:latin typeface="+mn-ea"/>
              </a:rPr>
              <a:t>3</a:t>
            </a:r>
            <a:r>
              <a:rPr lang="ja-JP" altLang="en-US" sz="2000" b="1" dirty="0">
                <a:solidFill>
                  <a:schemeClr val="tx1">
                    <a:lumMod val="75000"/>
                    <a:lumOff val="25000"/>
                  </a:schemeClr>
                </a:solidFill>
                <a:latin typeface="+mn-ea"/>
              </a:rPr>
              <a:t>次元位置推定</a:t>
            </a:r>
            <a:endParaRPr lang="en-US" altLang="ja-JP" sz="2000" b="1" dirty="0">
              <a:solidFill>
                <a:schemeClr val="tx1">
                  <a:lumMod val="75000"/>
                  <a:lumOff val="25000"/>
                </a:schemeClr>
              </a:solidFill>
              <a:latin typeface="+mn-ea"/>
            </a:endParaRPr>
          </a:p>
        </p:txBody>
      </p:sp>
      <p:sp>
        <p:nvSpPr>
          <p:cNvPr id="14" name="テキスト ボックス 13">
            <a:hlinkClick r:id="rId9" action="ppaction://hlinksldjump"/>
            <a:extLst>
              <a:ext uri="{FF2B5EF4-FFF2-40B4-BE49-F238E27FC236}">
                <a16:creationId xmlns:a16="http://schemas.microsoft.com/office/drawing/2014/main" id="{A085B1A6-B385-D41E-6679-DBEA86E2F99E}"/>
              </a:ext>
            </a:extLst>
          </p:cNvPr>
          <p:cNvSpPr txBox="1"/>
          <p:nvPr/>
        </p:nvSpPr>
        <p:spPr>
          <a:xfrm>
            <a:off x="147196" y="379827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p10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推定結果（手動）</a:t>
            </a:r>
            <a:endParaRPr lang="en-US" altLang="ja-JP" sz="2000" b="1" dirty="0">
              <a:solidFill>
                <a:schemeClr val="tx1">
                  <a:lumMod val="75000"/>
                  <a:lumOff val="25000"/>
                </a:schemeClr>
              </a:solidFill>
              <a:latin typeface="+mn-ea"/>
            </a:endParaRPr>
          </a:p>
        </p:txBody>
      </p:sp>
      <p:sp>
        <p:nvSpPr>
          <p:cNvPr id="16" name="テキスト ボックス 15">
            <a:hlinkClick r:id="rId10" action="ppaction://hlinksldjump"/>
            <a:extLst>
              <a:ext uri="{FF2B5EF4-FFF2-40B4-BE49-F238E27FC236}">
                <a16:creationId xmlns:a16="http://schemas.microsoft.com/office/drawing/2014/main" id="{BCDEC683-9B7E-F119-F38A-E9A30390A94B}"/>
              </a:ext>
            </a:extLst>
          </p:cNvPr>
          <p:cNvSpPr txBox="1"/>
          <p:nvPr/>
        </p:nvSpPr>
        <p:spPr>
          <a:xfrm>
            <a:off x="147196" y="420081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p12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映像間の選手対応付け（自動）</a:t>
            </a:r>
            <a:endParaRPr lang="en-US" altLang="ja-JP" sz="2000" b="1" dirty="0">
              <a:solidFill>
                <a:schemeClr val="tx1">
                  <a:lumMod val="75000"/>
                  <a:lumOff val="25000"/>
                </a:schemeClr>
              </a:solidFill>
              <a:latin typeface="+mn-ea"/>
            </a:endParaRPr>
          </a:p>
        </p:txBody>
      </p:sp>
      <p:sp>
        <p:nvSpPr>
          <p:cNvPr id="17" name="テキスト ボックス 16">
            <a:hlinkClick r:id="rId11" action="ppaction://hlinksldjump"/>
            <a:extLst>
              <a:ext uri="{FF2B5EF4-FFF2-40B4-BE49-F238E27FC236}">
                <a16:creationId xmlns:a16="http://schemas.microsoft.com/office/drawing/2014/main" id="{28F38E3A-95D2-D049-7157-865167E2CB1B}"/>
              </a:ext>
            </a:extLst>
          </p:cNvPr>
          <p:cNvSpPr txBox="1"/>
          <p:nvPr/>
        </p:nvSpPr>
        <p:spPr>
          <a:xfrm>
            <a:off x="147196" y="456714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p13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推定結果（自動）</a:t>
            </a:r>
            <a:endParaRPr lang="en-US" altLang="ja-JP" sz="2000" b="1" dirty="0">
              <a:solidFill>
                <a:schemeClr val="tx1">
                  <a:lumMod val="75000"/>
                  <a:lumOff val="25000"/>
                </a:schemeClr>
              </a:solidFill>
              <a:latin typeface="+mn-ea"/>
            </a:endParaRPr>
          </a:p>
        </p:txBody>
      </p:sp>
      <p:sp>
        <p:nvSpPr>
          <p:cNvPr id="18" name="テキスト ボックス 17">
            <a:hlinkClick r:id="rId12" action="ppaction://hlinksldjump"/>
            <a:extLst>
              <a:ext uri="{FF2B5EF4-FFF2-40B4-BE49-F238E27FC236}">
                <a16:creationId xmlns:a16="http://schemas.microsoft.com/office/drawing/2014/main" id="{A5E94836-397D-6085-5905-C28009CFEC27}"/>
              </a:ext>
            </a:extLst>
          </p:cNvPr>
          <p:cNvSpPr txBox="1"/>
          <p:nvPr/>
        </p:nvSpPr>
        <p:spPr>
          <a:xfrm>
            <a:off x="147196" y="4977808"/>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p14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まとめ</a:t>
            </a:r>
            <a:endParaRPr lang="en-US" altLang="ja-JP" sz="2000" b="1" dirty="0">
              <a:solidFill>
                <a:schemeClr val="tx1">
                  <a:lumMod val="75000"/>
                  <a:lumOff val="25000"/>
                </a:schemeClr>
              </a:solidFill>
              <a:latin typeface="+mn-ea"/>
            </a:endParaRPr>
          </a:p>
        </p:txBody>
      </p:sp>
      <p:sp>
        <p:nvSpPr>
          <p:cNvPr id="19" name="テキスト ボックス 18">
            <a:extLst>
              <a:ext uri="{FF2B5EF4-FFF2-40B4-BE49-F238E27FC236}">
                <a16:creationId xmlns:a16="http://schemas.microsoft.com/office/drawing/2014/main" id="{42C30053-415B-5B06-B901-BFA8DEBA86E6}"/>
              </a:ext>
            </a:extLst>
          </p:cNvPr>
          <p:cNvSpPr txBox="1"/>
          <p:nvPr/>
        </p:nvSpPr>
        <p:spPr>
          <a:xfrm>
            <a:off x="4589900"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補足資料</a:t>
            </a:r>
            <a:endParaRPr lang="en-US" altLang="ja-JP" sz="2000" b="1" dirty="0">
              <a:solidFill>
                <a:schemeClr val="tx1">
                  <a:lumMod val="75000"/>
                  <a:lumOff val="25000"/>
                </a:schemeClr>
              </a:solidFill>
              <a:latin typeface="+mn-ea"/>
            </a:endParaRPr>
          </a:p>
        </p:txBody>
      </p:sp>
      <p:sp>
        <p:nvSpPr>
          <p:cNvPr id="20" name="テキスト ボックス 19">
            <a:hlinkClick r:id="rId13" action="ppaction://hlinksldjump"/>
            <a:extLst>
              <a:ext uri="{FF2B5EF4-FFF2-40B4-BE49-F238E27FC236}">
                <a16:creationId xmlns:a16="http://schemas.microsoft.com/office/drawing/2014/main" id="{C69E0B95-9B92-A9B3-18A5-C654EA79052E}"/>
              </a:ext>
            </a:extLst>
          </p:cNvPr>
          <p:cNvSpPr txBox="1"/>
          <p:nvPr/>
        </p:nvSpPr>
        <p:spPr>
          <a:xfrm>
            <a:off x="4719196" y="142059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本研究で撮影・使用した映像</a:t>
            </a:r>
            <a:endParaRPr lang="en-US" altLang="ja-JP" sz="2000" b="1" dirty="0">
              <a:solidFill>
                <a:schemeClr val="tx1">
                  <a:lumMod val="75000"/>
                  <a:lumOff val="25000"/>
                </a:schemeClr>
              </a:solidFill>
              <a:latin typeface="+mn-ea"/>
            </a:endParaRPr>
          </a:p>
        </p:txBody>
      </p:sp>
      <p:sp>
        <p:nvSpPr>
          <p:cNvPr id="21" name="テキスト ボックス 20">
            <a:hlinkClick r:id="rId14" action="ppaction://hlinksldjump"/>
            <a:extLst>
              <a:ext uri="{FF2B5EF4-FFF2-40B4-BE49-F238E27FC236}">
                <a16:creationId xmlns:a16="http://schemas.microsoft.com/office/drawing/2014/main" id="{2C5E0305-AFDE-6D06-92F7-720D3C16F78B}"/>
              </a:ext>
            </a:extLst>
          </p:cNvPr>
          <p:cNvSpPr txBox="1"/>
          <p:nvPr/>
        </p:nvSpPr>
        <p:spPr>
          <a:xfrm>
            <a:off x="4719196" y="2217127"/>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直線の最近点の求め方</a:t>
            </a:r>
            <a:endParaRPr lang="en-US" altLang="ja-JP" sz="2000" b="1" dirty="0">
              <a:solidFill>
                <a:schemeClr val="tx1">
                  <a:lumMod val="75000"/>
                  <a:lumOff val="25000"/>
                </a:schemeClr>
              </a:solidFill>
              <a:latin typeface="+mn-ea"/>
            </a:endParaRPr>
          </a:p>
        </p:txBody>
      </p:sp>
      <p:sp>
        <p:nvSpPr>
          <p:cNvPr id="22" name="テキスト ボックス 21">
            <a:hlinkClick r:id="rId15" action="ppaction://hlinksldjump"/>
            <a:extLst>
              <a:ext uri="{FF2B5EF4-FFF2-40B4-BE49-F238E27FC236}">
                <a16:creationId xmlns:a16="http://schemas.microsoft.com/office/drawing/2014/main" id="{A3E2CF8E-B14F-FC0B-EB00-5DB5DAEBD2DE}"/>
              </a:ext>
            </a:extLst>
          </p:cNvPr>
          <p:cNvSpPr txBox="1"/>
          <p:nvPr/>
        </p:nvSpPr>
        <p:spPr>
          <a:xfrm>
            <a:off x="4719196" y="2609865"/>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選手配置を知るメリット</a:t>
            </a:r>
            <a:endParaRPr lang="en-US" altLang="ja-JP" sz="2000" b="1" dirty="0">
              <a:solidFill>
                <a:schemeClr val="tx1">
                  <a:lumMod val="75000"/>
                  <a:lumOff val="25000"/>
                </a:schemeClr>
              </a:solidFill>
              <a:latin typeface="+mn-ea"/>
            </a:endParaRPr>
          </a:p>
        </p:txBody>
      </p:sp>
      <p:sp>
        <p:nvSpPr>
          <p:cNvPr id="23" name="テキスト ボックス 22">
            <a:hlinkClick r:id="rId16" action="ppaction://hlinksldjump"/>
            <a:extLst>
              <a:ext uri="{FF2B5EF4-FFF2-40B4-BE49-F238E27FC236}">
                <a16:creationId xmlns:a16="http://schemas.microsoft.com/office/drawing/2014/main" id="{AFE89177-0111-CEE1-934B-3854A210ACD6}"/>
              </a:ext>
            </a:extLst>
          </p:cNvPr>
          <p:cNvSpPr txBox="1"/>
          <p:nvPr/>
        </p:nvSpPr>
        <p:spPr>
          <a:xfrm>
            <a:off x="4706496" y="3009466"/>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跳躍時での推定結果の比較</a:t>
            </a:r>
            <a:endParaRPr lang="en-US" altLang="ja-JP" sz="2000" b="1" dirty="0">
              <a:solidFill>
                <a:schemeClr val="tx1">
                  <a:lumMod val="75000"/>
                  <a:lumOff val="25000"/>
                </a:schemeClr>
              </a:solidFill>
              <a:latin typeface="+mn-ea"/>
            </a:endParaRPr>
          </a:p>
        </p:txBody>
      </p:sp>
      <p:sp>
        <p:nvSpPr>
          <p:cNvPr id="24" name="テキスト ボックス 23">
            <a:hlinkClick r:id="rId17" action="ppaction://hlinksldjump"/>
            <a:extLst>
              <a:ext uri="{FF2B5EF4-FFF2-40B4-BE49-F238E27FC236}">
                <a16:creationId xmlns:a16="http://schemas.microsoft.com/office/drawing/2014/main" id="{13A7FB16-8720-1A77-B982-2CAAC4C48770}"/>
              </a:ext>
            </a:extLst>
          </p:cNvPr>
          <p:cNvSpPr txBox="1"/>
          <p:nvPr/>
        </p:nvSpPr>
        <p:spPr>
          <a:xfrm>
            <a:off x="4719196" y="181676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カメラレンズの歪み補正</a:t>
            </a:r>
            <a:endParaRPr lang="en-US" altLang="ja-JP" sz="2000" b="1" dirty="0">
              <a:solidFill>
                <a:schemeClr val="tx1">
                  <a:lumMod val="75000"/>
                  <a:lumOff val="25000"/>
                </a:schemeClr>
              </a:solidFill>
              <a:latin typeface="+mn-ea"/>
            </a:endParaRPr>
          </a:p>
        </p:txBody>
      </p:sp>
      <p:sp>
        <p:nvSpPr>
          <p:cNvPr id="5" name="正方形/長方形 4">
            <a:hlinkClick r:id="rId18" action="ppaction://hlinksldjump"/>
            <a:extLst>
              <a:ext uri="{FF2B5EF4-FFF2-40B4-BE49-F238E27FC236}">
                <a16:creationId xmlns:a16="http://schemas.microsoft.com/office/drawing/2014/main" id="{99E93FDA-F73A-0DF1-E1BA-3D5AD754B182}"/>
              </a:ext>
            </a:extLst>
          </p:cNvPr>
          <p:cNvSpPr/>
          <p:nvPr/>
        </p:nvSpPr>
        <p:spPr>
          <a:xfrm>
            <a:off x="17900" y="33089"/>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hlinkClick r:id="rId19" action="ppaction://hlinksldjump"/>
            <a:extLst>
              <a:ext uri="{FF2B5EF4-FFF2-40B4-BE49-F238E27FC236}">
                <a16:creationId xmlns:a16="http://schemas.microsoft.com/office/drawing/2014/main" id="{C625F26E-0CC6-D29E-1D32-391DEA0BB334}"/>
              </a:ext>
            </a:extLst>
          </p:cNvPr>
          <p:cNvSpPr txBox="1"/>
          <p:nvPr/>
        </p:nvSpPr>
        <p:spPr>
          <a:xfrm>
            <a:off x="4706496" y="339816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システム処理時間</a:t>
            </a:r>
            <a:endParaRPr lang="en-US" altLang="ja-JP" sz="2000" b="1" dirty="0">
              <a:solidFill>
                <a:schemeClr val="tx1">
                  <a:lumMod val="75000"/>
                  <a:lumOff val="25000"/>
                </a:schemeClr>
              </a:solidFill>
              <a:latin typeface="+mn-ea"/>
            </a:endParaRPr>
          </a:p>
        </p:txBody>
      </p:sp>
      <p:sp>
        <p:nvSpPr>
          <p:cNvPr id="26" name="テキスト ボックス 25">
            <a:hlinkClick r:id="rId19" action="ppaction://hlinksldjump"/>
            <a:extLst>
              <a:ext uri="{FF2B5EF4-FFF2-40B4-BE49-F238E27FC236}">
                <a16:creationId xmlns:a16="http://schemas.microsoft.com/office/drawing/2014/main" id="{40553D9D-C018-2776-AED9-7E9188FC19A1}"/>
              </a:ext>
            </a:extLst>
          </p:cNvPr>
          <p:cNvSpPr txBox="1"/>
          <p:nvPr/>
        </p:nvSpPr>
        <p:spPr>
          <a:xfrm>
            <a:off x="4719196" y="3806000"/>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a:t>
            </a:r>
            <a:r>
              <a:rPr lang="en-US" altLang="ja-JP" sz="2000" b="1" dirty="0">
                <a:solidFill>
                  <a:schemeClr val="tx1">
                    <a:lumMod val="75000"/>
                    <a:lumOff val="25000"/>
                  </a:schemeClr>
                </a:solidFill>
                <a:latin typeface="+mn-ea"/>
              </a:rPr>
              <a:t>AlphaPose</a:t>
            </a:r>
            <a:r>
              <a:rPr lang="ja-JP" altLang="en-US" sz="2000" b="1" dirty="0">
                <a:solidFill>
                  <a:schemeClr val="tx1">
                    <a:lumMod val="75000"/>
                    <a:lumOff val="25000"/>
                  </a:schemeClr>
                </a:solidFill>
                <a:latin typeface="+mn-ea"/>
              </a:rPr>
              <a:t>の特徴</a:t>
            </a:r>
            <a:endParaRPr lang="en-US" altLang="ja-JP" sz="2000" b="1" dirty="0">
              <a:solidFill>
                <a:schemeClr val="tx1">
                  <a:lumMod val="75000"/>
                  <a:lumOff val="25000"/>
                </a:schemeClr>
              </a:solidFill>
              <a:latin typeface="+mn-ea"/>
            </a:endParaRPr>
          </a:p>
        </p:txBody>
      </p:sp>
      <p:sp>
        <p:nvSpPr>
          <p:cNvPr id="11" name="テキスト ボックス 10">
            <a:hlinkClick r:id="rId20" action="ppaction://hlinksldjump"/>
            <a:extLst>
              <a:ext uri="{FF2B5EF4-FFF2-40B4-BE49-F238E27FC236}">
                <a16:creationId xmlns:a16="http://schemas.microsoft.com/office/drawing/2014/main" id="{C77ED8AA-983D-6B94-E389-61B0371BDC6B}"/>
              </a:ext>
            </a:extLst>
          </p:cNvPr>
          <p:cNvSpPr txBox="1"/>
          <p:nvPr/>
        </p:nvSpPr>
        <p:spPr>
          <a:xfrm>
            <a:off x="4719196" y="4194697"/>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選手の交差への対応</a:t>
            </a:r>
            <a:endParaRPr lang="en-US" altLang="ja-JP" sz="2000" b="1" dirty="0">
              <a:solidFill>
                <a:schemeClr val="tx1">
                  <a:lumMod val="75000"/>
                  <a:lumOff val="25000"/>
                </a:schemeClr>
              </a:solidFill>
              <a:latin typeface="+mn-ea"/>
            </a:endParaRPr>
          </a:p>
        </p:txBody>
      </p:sp>
    </p:spTree>
    <p:extLst>
      <p:ext uri="{BB962C8B-B14F-4D97-AF65-F5344CB8AC3E}">
        <p14:creationId xmlns:p14="http://schemas.microsoft.com/office/powerpoint/2010/main" val="248346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
        <p:nvSpPr>
          <p:cNvPr id="5" name="正方形/長方形 4">
            <a:hlinkClick r:id="rId8" action="ppaction://hlinksldjump"/>
            <a:extLst>
              <a:ext uri="{FF2B5EF4-FFF2-40B4-BE49-F238E27FC236}">
                <a16:creationId xmlns:a16="http://schemas.microsoft.com/office/drawing/2014/main" id="{7BE36A86-D72F-5E76-62BE-48DF55223A5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カメラレンズの歪み補正</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
        <p:nvSpPr>
          <p:cNvPr id="5" name="正方形/長方形 4">
            <a:hlinkClick r:id="rId5" action="ppaction://hlinksldjump"/>
            <a:extLst>
              <a:ext uri="{FF2B5EF4-FFF2-40B4-BE49-F238E27FC236}">
                <a16:creationId xmlns:a16="http://schemas.microsoft.com/office/drawing/2014/main" id="{DB4514E1-7E9D-309B-EA7E-E14219FE96D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27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u="sng" dirty="0">
                <a:solidFill>
                  <a:schemeClr val="tx1">
                    <a:lumMod val="75000"/>
                    <a:lumOff val="25000"/>
                  </a:schemeClr>
                </a:solidFill>
              </a:rPr>
              <a:t>全ての既知点が</a:t>
            </a:r>
            <a:endParaRPr kumimoji="1" lang="en-US" altLang="ja-JP" sz="2400" b="1" u="sng" dirty="0">
              <a:solidFill>
                <a:schemeClr val="tx1">
                  <a:lumMod val="75000"/>
                  <a:lumOff val="25000"/>
                </a:schemeClr>
              </a:solidFill>
            </a:endParaRPr>
          </a:p>
          <a:p>
            <a:r>
              <a:rPr kumimoji="1" lang="ja-JP" altLang="en-US" sz="2400" b="1" u="sng"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7" name="正方形/長方形 6">
            <a:hlinkClick r:id="rId19" action="ppaction://hlinksldjump"/>
            <a:extLst>
              <a:ext uri="{FF2B5EF4-FFF2-40B4-BE49-F238E27FC236}">
                <a16:creationId xmlns:a16="http://schemas.microsoft.com/office/drawing/2014/main" id="{C43DA003-B275-0C2D-F9B8-64A0F37511A6}"/>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89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103624"/>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xmlns="">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103624"/>
              </a:xfrm>
              <a:prstGeom prst="rect">
                <a:avLst/>
              </a:prstGeom>
              <a:blipFill>
                <a:blip r:embed="rId2"/>
                <a:stretch>
                  <a:fillRect l="-1724" t="-1783" b="-594"/>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
        <p:nvSpPr>
          <p:cNvPr id="6" name="正方形/長方形 5">
            <a:hlinkClick r:id="rId4" action="ppaction://hlinksldjump"/>
            <a:extLst>
              <a:ext uri="{FF2B5EF4-FFF2-40B4-BE49-F238E27FC236}">
                <a16:creationId xmlns:a16="http://schemas.microsoft.com/office/drawing/2014/main" id="{E83DEB2F-11BB-5C44-656D-EB50F5F9EE9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124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454886"/>
            <a:ext cx="803425" cy="461665"/>
          </a:xfrm>
          <a:prstGeom prst="rect">
            <a:avLst/>
          </a:prstGeom>
          <a:noFill/>
        </p:spPr>
        <p:txBody>
          <a:bodyPr wrap="none" rtlCol="0">
            <a:spAutoFit/>
          </a:bodyPr>
          <a:lstStyle/>
          <a:p>
            <a:r>
              <a:rPr kumimoji="1" lang="ja-JP" altLang="en-US" sz="2400" b="1" dirty="0">
                <a:solidFill>
                  <a:srgbClr val="FF9933"/>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378454"/>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複雑なコマンドを手入力</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ctr"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5065542" y="5720159"/>
            <a:ext cx="3567002"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跳躍時に位置の推定が不可能</a:t>
            </a:r>
            <a:endParaRPr lang="en-US" altLang="ja-JP" sz="2000" b="1" dirty="0">
              <a:solidFill>
                <a:schemeClr val="tx1">
                  <a:lumMod val="75000"/>
                  <a:lumOff val="25000"/>
                </a:schemeClr>
              </a:solidFill>
              <a:latin typeface="+mn-ea"/>
            </a:endParaRPr>
          </a:p>
        </p:txBody>
      </p:sp>
      <p:sp>
        <p:nvSpPr>
          <p:cNvPr id="5" name="正方形/長方形 4">
            <a:hlinkClick r:id="rId5" action="ppaction://hlinksldjump"/>
            <a:extLst>
              <a:ext uri="{FF2B5EF4-FFF2-40B4-BE49-F238E27FC236}">
                <a16:creationId xmlns:a16="http://schemas.microsoft.com/office/drawing/2014/main" id="{1BD9C5A5-437D-7EB9-76B2-57517B1860D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E21DC24-D1FF-9974-A957-EEF99CF9AE88}"/>
              </a:ext>
            </a:extLst>
          </p:cNvPr>
          <p:cNvSpPr txBox="1"/>
          <p:nvPr/>
        </p:nvSpPr>
        <p:spPr>
          <a:xfrm>
            <a:off x="6384664" y="995982"/>
            <a:ext cx="2671581" cy="646331"/>
          </a:xfrm>
          <a:prstGeom prst="rect">
            <a:avLst/>
          </a:prstGeom>
          <a:noFill/>
          <a:ln>
            <a:solidFill>
              <a:schemeClr val="accent1"/>
            </a:solidFill>
          </a:ln>
        </p:spPr>
        <p:txBody>
          <a:bodyPr wrap="square">
            <a:spAutoFit/>
          </a:bodyPr>
          <a:lstStyle/>
          <a:p>
            <a:pPr algn="l" rtl="0" fontAlgn="base"/>
            <a:r>
              <a:rPr lang="ja-JP" altLang="en-US" sz="1200" dirty="0">
                <a:latin typeface="+mn-ea"/>
              </a:rPr>
              <a:t>平田，“情報端末の内蔵カメラを用いた</a:t>
            </a:r>
            <a:endParaRPr lang="en-US" altLang="ja-JP" sz="1200" dirty="0">
              <a:latin typeface="+mn-ea"/>
            </a:endParaRPr>
          </a:p>
          <a:p>
            <a:pPr algn="l" rtl="0" fontAlgn="base"/>
            <a:r>
              <a:rPr lang="ja-JP" altLang="en-US" sz="1200" dirty="0">
                <a:latin typeface="+mn-ea"/>
              </a:rPr>
              <a:t>　運動再現システム”，</a:t>
            </a:r>
            <a:r>
              <a:rPr lang="en-US" altLang="ja-JP" sz="1200" dirty="0">
                <a:latin typeface="+mn-ea"/>
              </a:rPr>
              <a:t>R3 </a:t>
            </a:r>
            <a:r>
              <a:rPr lang="ja-JP" altLang="en-US" sz="1200" dirty="0">
                <a:latin typeface="+mn-ea"/>
              </a:rPr>
              <a:t>長岡高専</a:t>
            </a:r>
            <a:endParaRPr lang="en-US" altLang="ja-JP" sz="1200" dirty="0">
              <a:latin typeface="+mn-ea"/>
            </a:endParaRPr>
          </a:p>
          <a:p>
            <a:pPr algn="l" rtl="0" fontAlgn="base"/>
            <a:r>
              <a:rPr lang="ja-JP" altLang="en-US" sz="1200" dirty="0">
                <a:latin typeface="+mn-ea"/>
              </a:rPr>
              <a:t>　電子制御工学科 卒業論文</a:t>
            </a:r>
            <a:endParaRPr lang="en-US" altLang="ja-JP" sz="1200" b="1" dirty="0">
              <a:solidFill>
                <a:schemeClr val="tx1">
                  <a:lumMod val="75000"/>
                  <a:lumOff val="25000"/>
                </a:schemeClr>
              </a:solidFill>
              <a:latin typeface="+mn-ea"/>
            </a:endParaRPr>
          </a:p>
        </p:txBody>
      </p:sp>
    </p:spTree>
    <p:extLst>
      <p:ext uri="{BB962C8B-B14F-4D97-AF65-F5344CB8AC3E}">
        <p14:creationId xmlns:p14="http://schemas.microsoft.com/office/powerpoint/2010/main" val="64372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hlinkClick r:id="rId3" action="ppaction://hlinksldjump"/>
            <a:extLst>
              <a:ext uri="{FF2B5EF4-FFF2-40B4-BE49-F238E27FC236}">
                <a16:creationId xmlns:a16="http://schemas.microsoft.com/office/drawing/2014/main" id="{FAD5510A-CAD6-BB48-C335-67AD10CCCA6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36C912C-D5E0-9EA0-42B1-DEC1DDD03FAB}"/>
              </a:ext>
            </a:extLst>
          </p:cNvPr>
          <p:cNvSpPr txBox="1"/>
          <p:nvPr/>
        </p:nvSpPr>
        <p:spPr>
          <a:xfrm>
            <a:off x="6912828" y="5689931"/>
            <a:ext cx="1723549"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コースチャート</a:t>
            </a:r>
          </a:p>
        </p:txBody>
      </p:sp>
    </p:spTree>
    <p:extLst>
      <p:ext uri="{BB962C8B-B14F-4D97-AF65-F5344CB8AC3E}">
        <p14:creationId xmlns:p14="http://schemas.microsoft.com/office/powerpoint/2010/main" val="283171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F44BF-B485-4AD4-6D03-B1380BBFE34A}"/>
              </a:ext>
            </a:extLst>
          </p:cNvPr>
          <p:cNvSpPr>
            <a:spLocks noGrp="1"/>
          </p:cNvSpPr>
          <p:nvPr>
            <p:ph type="title"/>
          </p:nvPr>
        </p:nvSpPr>
        <p:spPr/>
        <p:txBody>
          <a:bodyPr/>
          <a:lstStyle/>
          <a:p>
            <a:r>
              <a:rPr kumimoji="1" lang="ja-JP" altLang="en-US" dirty="0"/>
              <a:t>先行研究との推定結果の比較</a:t>
            </a:r>
          </a:p>
        </p:txBody>
      </p:sp>
      <p:sp>
        <p:nvSpPr>
          <p:cNvPr id="3" name="日付プレースホルダー 2">
            <a:extLst>
              <a:ext uri="{FF2B5EF4-FFF2-40B4-BE49-F238E27FC236}">
                <a16:creationId xmlns:a16="http://schemas.microsoft.com/office/drawing/2014/main" id="{05C8DF82-4C8F-21F4-5155-98CB575ACEFD}"/>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3DDA149D-8756-6A17-CD60-D65F8F7E24D0}"/>
              </a:ext>
            </a:extLst>
          </p:cNvPr>
          <p:cNvSpPr>
            <a:spLocks noGrp="1"/>
          </p:cNvSpPr>
          <p:nvPr>
            <p:ph type="sldNum" sz="quarter" idx="12"/>
          </p:nvPr>
        </p:nvSpPr>
        <p:spPr/>
        <p:txBody>
          <a:bodyPr/>
          <a:lstStyle/>
          <a:p>
            <a:fld id="{E2856846-1EF8-4374-B523-FE9A680A5F89}" type="slidenum">
              <a:rPr kumimoji="1" lang="ja-JP" altLang="en-US" smtClean="0"/>
              <a:t>21</a:t>
            </a:fld>
            <a:endParaRPr kumimoji="1" lang="ja-JP" altLang="en-US"/>
          </a:p>
        </p:txBody>
      </p:sp>
      <p:grpSp>
        <p:nvGrpSpPr>
          <p:cNvPr id="11" name="グループ化 10">
            <a:extLst>
              <a:ext uri="{FF2B5EF4-FFF2-40B4-BE49-F238E27FC236}">
                <a16:creationId xmlns:a16="http://schemas.microsoft.com/office/drawing/2014/main" id="{FFC6FFE6-FB15-05E5-76F6-D78162E7AAFD}"/>
              </a:ext>
            </a:extLst>
          </p:cNvPr>
          <p:cNvGrpSpPr/>
          <p:nvPr/>
        </p:nvGrpSpPr>
        <p:grpSpPr>
          <a:xfrm>
            <a:off x="188089" y="1372053"/>
            <a:ext cx="3429001" cy="2139560"/>
            <a:chOff x="188089" y="1119850"/>
            <a:chExt cx="3429001" cy="2139560"/>
          </a:xfrm>
        </p:grpSpPr>
        <p:pic>
          <p:nvPicPr>
            <p:cNvPr id="6" name="図 5">
              <a:extLst>
                <a:ext uri="{FF2B5EF4-FFF2-40B4-BE49-F238E27FC236}">
                  <a16:creationId xmlns:a16="http://schemas.microsoft.com/office/drawing/2014/main" id="{F95AF649-4F72-4A4B-F274-60C4055773B0}"/>
                </a:ext>
              </a:extLst>
            </p:cNvPr>
            <p:cNvPicPr>
              <a:picLocks noChangeAspect="1"/>
            </p:cNvPicPr>
            <p:nvPr/>
          </p:nvPicPr>
          <p:blipFill>
            <a:blip r:embed="rId2"/>
            <a:stretch>
              <a:fillRect/>
            </a:stretch>
          </p:blipFill>
          <p:spPr>
            <a:xfrm rot="5400000">
              <a:off x="832810" y="475129"/>
              <a:ext cx="2139560" cy="3429001"/>
            </a:xfrm>
            <a:prstGeom prst="rect">
              <a:avLst/>
            </a:prstGeom>
          </p:spPr>
        </p:pic>
        <p:sp>
          <p:nvSpPr>
            <p:cNvPr id="9" name="楕円 8">
              <a:extLst>
                <a:ext uri="{FF2B5EF4-FFF2-40B4-BE49-F238E27FC236}">
                  <a16:creationId xmlns:a16="http://schemas.microsoft.com/office/drawing/2014/main" id="{0916C53A-7F66-2A14-E289-7F922494609E}"/>
                </a:ext>
              </a:extLst>
            </p:cNvPr>
            <p:cNvSpPr/>
            <p:nvPr/>
          </p:nvSpPr>
          <p:spPr>
            <a:xfrm>
              <a:off x="1223433" y="2722642"/>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4B08685C-154B-3E41-2B0F-ECC3E38FDA60}"/>
              </a:ext>
            </a:extLst>
          </p:cNvPr>
          <p:cNvGrpSpPr/>
          <p:nvPr/>
        </p:nvGrpSpPr>
        <p:grpSpPr>
          <a:xfrm>
            <a:off x="221422" y="3871573"/>
            <a:ext cx="3425574" cy="2139561"/>
            <a:chOff x="191517" y="3598590"/>
            <a:chExt cx="3425574" cy="2139561"/>
          </a:xfrm>
        </p:grpSpPr>
        <p:pic>
          <p:nvPicPr>
            <p:cNvPr id="8" name="図 7">
              <a:extLst>
                <a:ext uri="{FF2B5EF4-FFF2-40B4-BE49-F238E27FC236}">
                  <a16:creationId xmlns:a16="http://schemas.microsoft.com/office/drawing/2014/main" id="{90529A5E-6A37-7182-88E1-5F4B3F6D84B9}"/>
                </a:ext>
              </a:extLst>
            </p:cNvPr>
            <p:cNvPicPr>
              <a:picLocks noChangeAspect="1"/>
            </p:cNvPicPr>
            <p:nvPr/>
          </p:nvPicPr>
          <p:blipFill>
            <a:blip r:embed="rId3"/>
            <a:stretch>
              <a:fillRect/>
            </a:stretch>
          </p:blipFill>
          <p:spPr>
            <a:xfrm rot="5400000">
              <a:off x="834523" y="2955584"/>
              <a:ext cx="2139561" cy="3425574"/>
            </a:xfrm>
            <a:prstGeom prst="rect">
              <a:avLst/>
            </a:prstGeom>
          </p:spPr>
        </p:pic>
        <p:sp>
          <p:nvSpPr>
            <p:cNvPr id="10" name="楕円 9">
              <a:extLst>
                <a:ext uri="{FF2B5EF4-FFF2-40B4-BE49-F238E27FC236}">
                  <a16:creationId xmlns:a16="http://schemas.microsoft.com/office/drawing/2014/main" id="{0822D077-9429-D895-94C1-99EC03BF3A00}"/>
                </a:ext>
              </a:extLst>
            </p:cNvPr>
            <p:cNvSpPr/>
            <p:nvPr/>
          </p:nvSpPr>
          <p:spPr>
            <a:xfrm>
              <a:off x="1779693" y="5321908"/>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C16516A-842C-A8E2-3643-72932DC9100D}"/>
              </a:ext>
            </a:extLst>
          </p:cNvPr>
          <p:cNvSpPr txBox="1"/>
          <p:nvPr/>
        </p:nvSpPr>
        <p:spPr>
          <a:xfrm>
            <a:off x="1345386" y="3502241"/>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15" name="テキスト ボックス 14">
            <a:extLst>
              <a:ext uri="{FF2B5EF4-FFF2-40B4-BE49-F238E27FC236}">
                <a16:creationId xmlns:a16="http://schemas.microsoft.com/office/drawing/2014/main" id="{9219AAFF-E2CD-8E01-4529-26848B04FC4C}"/>
              </a:ext>
            </a:extLst>
          </p:cNvPr>
          <p:cNvSpPr txBox="1"/>
          <p:nvPr/>
        </p:nvSpPr>
        <p:spPr>
          <a:xfrm>
            <a:off x="912135" y="5985386"/>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pic>
        <p:nvPicPr>
          <p:cNvPr id="19" name="図 18">
            <a:extLst>
              <a:ext uri="{FF2B5EF4-FFF2-40B4-BE49-F238E27FC236}">
                <a16:creationId xmlns:a16="http://schemas.microsoft.com/office/drawing/2014/main" id="{748E6910-3619-6529-78AD-E316F5376345}"/>
              </a:ext>
            </a:extLst>
          </p:cNvPr>
          <p:cNvPicPr>
            <a:picLocks noChangeAspect="1"/>
          </p:cNvPicPr>
          <p:nvPr/>
        </p:nvPicPr>
        <p:blipFill>
          <a:blip r:embed="rId4"/>
          <a:stretch>
            <a:fillRect/>
          </a:stretch>
        </p:blipFill>
        <p:spPr>
          <a:xfrm>
            <a:off x="4819456" y="3871573"/>
            <a:ext cx="3503368" cy="2157957"/>
          </a:xfrm>
          <a:prstGeom prst="rect">
            <a:avLst/>
          </a:prstGeom>
        </p:spPr>
      </p:pic>
      <p:grpSp>
        <p:nvGrpSpPr>
          <p:cNvPr id="22" name="グループ化 21">
            <a:extLst>
              <a:ext uri="{FF2B5EF4-FFF2-40B4-BE49-F238E27FC236}">
                <a16:creationId xmlns:a16="http://schemas.microsoft.com/office/drawing/2014/main" id="{23B71CA3-E0E7-752E-3098-5CBD4FA3225F}"/>
              </a:ext>
            </a:extLst>
          </p:cNvPr>
          <p:cNvGrpSpPr/>
          <p:nvPr/>
        </p:nvGrpSpPr>
        <p:grpSpPr>
          <a:xfrm>
            <a:off x="4819455" y="1290438"/>
            <a:ext cx="3503369" cy="2221175"/>
            <a:chOff x="4819455" y="1372052"/>
            <a:chExt cx="3503369" cy="2221175"/>
          </a:xfrm>
        </p:grpSpPr>
        <p:pic>
          <p:nvPicPr>
            <p:cNvPr id="17" name="図 16">
              <a:extLst>
                <a:ext uri="{FF2B5EF4-FFF2-40B4-BE49-F238E27FC236}">
                  <a16:creationId xmlns:a16="http://schemas.microsoft.com/office/drawing/2014/main" id="{21F76AC2-AF5A-C6DB-6DCB-7734709C67C0}"/>
                </a:ext>
              </a:extLst>
            </p:cNvPr>
            <p:cNvPicPr>
              <a:picLocks noChangeAspect="1"/>
            </p:cNvPicPr>
            <p:nvPr/>
          </p:nvPicPr>
          <p:blipFill>
            <a:blip r:embed="rId5"/>
            <a:stretch>
              <a:fillRect/>
            </a:stretch>
          </p:blipFill>
          <p:spPr>
            <a:xfrm>
              <a:off x="4819455" y="1372052"/>
              <a:ext cx="3503369" cy="2130189"/>
            </a:xfrm>
            <a:prstGeom prst="rect">
              <a:avLst/>
            </a:prstGeom>
          </p:spPr>
        </p:pic>
        <p:sp>
          <p:nvSpPr>
            <p:cNvPr id="20" name="楕円 19">
              <a:extLst>
                <a:ext uri="{FF2B5EF4-FFF2-40B4-BE49-F238E27FC236}">
                  <a16:creationId xmlns:a16="http://schemas.microsoft.com/office/drawing/2014/main" id="{04EC6850-C101-2F5F-64E0-F543E67FFB95}"/>
                </a:ext>
              </a:extLst>
            </p:cNvPr>
            <p:cNvSpPr/>
            <p:nvPr/>
          </p:nvSpPr>
          <p:spPr>
            <a:xfrm>
              <a:off x="6612889" y="3223895"/>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FDD91E3B-238F-51FA-F418-BB481EC1ED4C}"/>
              </a:ext>
            </a:extLst>
          </p:cNvPr>
          <p:cNvSpPr/>
          <p:nvPr/>
        </p:nvSpPr>
        <p:spPr>
          <a:xfrm>
            <a:off x="6636600" y="5616054"/>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F24DE06-9DFE-A401-997C-1245390E91E5}"/>
              </a:ext>
            </a:extLst>
          </p:cNvPr>
          <p:cNvSpPr txBox="1"/>
          <p:nvPr/>
        </p:nvSpPr>
        <p:spPr>
          <a:xfrm>
            <a:off x="6246185" y="3511613"/>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24" name="テキスト ボックス 23">
            <a:extLst>
              <a:ext uri="{FF2B5EF4-FFF2-40B4-BE49-F238E27FC236}">
                <a16:creationId xmlns:a16="http://schemas.microsoft.com/office/drawing/2014/main" id="{36FB14CA-DF75-D136-F495-29F5494DF8BD}"/>
              </a:ext>
            </a:extLst>
          </p:cNvPr>
          <p:cNvSpPr txBox="1"/>
          <p:nvPr/>
        </p:nvSpPr>
        <p:spPr>
          <a:xfrm>
            <a:off x="5805025" y="5976721"/>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sp>
        <p:nvSpPr>
          <p:cNvPr id="25" name="テキスト ボックス 24">
            <a:extLst>
              <a:ext uri="{FF2B5EF4-FFF2-40B4-BE49-F238E27FC236}">
                <a16:creationId xmlns:a16="http://schemas.microsoft.com/office/drawing/2014/main" id="{6CA3C06B-290D-4BE2-9B65-B43163ABB5BA}"/>
              </a:ext>
            </a:extLst>
          </p:cNvPr>
          <p:cNvSpPr txBox="1"/>
          <p:nvPr/>
        </p:nvSpPr>
        <p:spPr>
          <a:xfrm>
            <a:off x="188089" y="903685"/>
            <a:ext cx="1422184"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先行研究</a:t>
            </a:r>
          </a:p>
        </p:txBody>
      </p:sp>
      <p:sp>
        <p:nvSpPr>
          <p:cNvPr id="27" name="テキスト ボックス 26">
            <a:extLst>
              <a:ext uri="{FF2B5EF4-FFF2-40B4-BE49-F238E27FC236}">
                <a16:creationId xmlns:a16="http://schemas.microsoft.com/office/drawing/2014/main" id="{D51943A5-5268-1CD4-F59A-B3C0B1E0AFC9}"/>
              </a:ext>
            </a:extLst>
          </p:cNvPr>
          <p:cNvSpPr txBox="1"/>
          <p:nvPr/>
        </p:nvSpPr>
        <p:spPr>
          <a:xfrm>
            <a:off x="4875335" y="903685"/>
            <a:ext cx="111280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本研究</a:t>
            </a:r>
          </a:p>
        </p:txBody>
      </p:sp>
      <p:sp>
        <p:nvSpPr>
          <p:cNvPr id="5" name="正方形/長方形 4">
            <a:hlinkClick r:id="rId6" action="ppaction://hlinksldjump"/>
            <a:extLst>
              <a:ext uri="{FF2B5EF4-FFF2-40B4-BE49-F238E27FC236}">
                <a16:creationId xmlns:a16="http://schemas.microsoft.com/office/drawing/2014/main" id="{C4B82020-32A4-7A38-4539-EF842E154EE7}"/>
              </a:ext>
            </a:extLst>
          </p:cNvPr>
          <p:cNvSpPr/>
          <p:nvPr/>
        </p:nvSpPr>
        <p:spPr>
          <a:xfrm>
            <a:off x="0" y="54790"/>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327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D9DB1-D0F2-6462-4910-4686117A70EA}"/>
              </a:ext>
            </a:extLst>
          </p:cNvPr>
          <p:cNvSpPr>
            <a:spLocks noGrp="1"/>
          </p:cNvSpPr>
          <p:nvPr>
            <p:ph type="title"/>
          </p:nvPr>
        </p:nvSpPr>
        <p:spPr/>
        <p:txBody>
          <a:bodyPr/>
          <a:lstStyle/>
          <a:p>
            <a:r>
              <a:rPr kumimoji="1" lang="ja-JP" altLang="en-US" dirty="0"/>
              <a:t>システム処理時間</a:t>
            </a:r>
          </a:p>
        </p:txBody>
      </p:sp>
      <p:sp>
        <p:nvSpPr>
          <p:cNvPr id="3" name="日付プレースホルダー 2">
            <a:extLst>
              <a:ext uri="{FF2B5EF4-FFF2-40B4-BE49-F238E27FC236}">
                <a16:creationId xmlns:a16="http://schemas.microsoft.com/office/drawing/2014/main" id="{DC13969A-5791-21ED-45E8-24CA6B8B5C4A}"/>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BB4B84B-691D-73DA-6A3A-57E423B59920}"/>
              </a:ext>
            </a:extLst>
          </p:cNvPr>
          <p:cNvSpPr>
            <a:spLocks noGrp="1"/>
          </p:cNvSpPr>
          <p:nvPr>
            <p:ph type="sldNum" sz="quarter" idx="12"/>
          </p:nvPr>
        </p:nvSpPr>
        <p:spPr/>
        <p:txBody>
          <a:bodyPr/>
          <a:lstStyle/>
          <a:p>
            <a:fld id="{E2856846-1EF8-4374-B523-FE9A680A5F89}" type="slidenum">
              <a:rPr kumimoji="1" lang="ja-JP" altLang="en-US" smtClean="0"/>
              <a:t>22</a:t>
            </a:fld>
            <a:endParaRPr kumimoji="1" lang="ja-JP" altLang="en-US"/>
          </a:p>
        </p:txBody>
      </p:sp>
      <p:sp>
        <p:nvSpPr>
          <p:cNvPr id="5" name="テキスト ボックス 4">
            <a:extLst>
              <a:ext uri="{FF2B5EF4-FFF2-40B4-BE49-F238E27FC236}">
                <a16:creationId xmlns:a16="http://schemas.microsoft.com/office/drawing/2014/main" id="{A6CA6192-A9A8-C243-7C43-94627C6F7251}"/>
              </a:ext>
            </a:extLst>
          </p:cNvPr>
          <p:cNvSpPr txBox="1"/>
          <p:nvPr/>
        </p:nvSpPr>
        <p:spPr>
          <a:xfrm>
            <a:off x="188089" y="903685"/>
            <a:ext cx="1627369" cy="1631216"/>
          </a:xfrm>
          <a:prstGeom prst="rect">
            <a:avLst/>
          </a:prstGeom>
          <a:noFill/>
        </p:spPr>
        <p:txBody>
          <a:bodyPr wrap="none" rtlCol="0">
            <a:spAutoFit/>
          </a:bodyPr>
          <a:lstStyle/>
          <a:p>
            <a:r>
              <a:rPr kumimoji="1" lang="ja-JP" altLang="en-US" sz="2800" b="1" u="sng" dirty="0">
                <a:solidFill>
                  <a:schemeClr val="tx1">
                    <a:lumMod val="75000"/>
                    <a:lumOff val="25000"/>
                  </a:schemeClr>
                </a:solidFill>
              </a:rPr>
              <a:t>動作環境</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CPU</a:t>
            </a: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GPU</a:t>
            </a:r>
          </a:p>
          <a:p>
            <a:r>
              <a:rPr kumimoji="1" lang="ja-JP" altLang="en-US" sz="2400" b="1" dirty="0">
                <a:solidFill>
                  <a:schemeClr val="tx1">
                    <a:lumMod val="75000"/>
                    <a:lumOff val="25000"/>
                  </a:schemeClr>
                </a:solidFill>
              </a:rPr>
              <a:t>・ メモリ</a:t>
            </a:r>
          </a:p>
        </p:txBody>
      </p:sp>
      <p:sp>
        <p:nvSpPr>
          <p:cNvPr id="6" name="テキスト ボックス 5">
            <a:extLst>
              <a:ext uri="{FF2B5EF4-FFF2-40B4-BE49-F238E27FC236}">
                <a16:creationId xmlns:a16="http://schemas.microsoft.com/office/drawing/2014/main" id="{104DFAA3-C3CD-13C3-01EF-C1D03FCB3CC2}"/>
              </a:ext>
            </a:extLst>
          </p:cNvPr>
          <p:cNvSpPr txBox="1"/>
          <p:nvPr/>
        </p:nvSpPr>
        <p:spPr>
          <a:xfrm>
            <a:off x="2049530" y="903685"/>
            <a:ext cx="3772251" cy="1631216"/>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en-US" altLang="ja-JP" sz="2400" b="1" dirty="0">
                <a:solidFill>
                  <a:schemeClr val="tx1">
                    <a:lumMod val="75000"/>
                    <a:lumOff val="25000"/>
                  </a:schemeClr>
                </a:solidFill>
              </a:rPr>
              <a:t>AMD Ryzen 9 3900X</a:t>
            </a:r>
          </a:p>
          <a:p>
            <a:r>
              <a:rPr kumimoji="1" lang="pt-BR" altLang="ja-JP" sz="2400" b="1" dirty="0">
                <a:solidFill>
                  <a:schemeClr val="tx1">
                    <a:lumMod val="75000"/>
                    <a:lumOff val="25000"/>
                  </a:schemeClr>
                </a:solidFill>
              </a:rPr>
              <a:t>NVIDIA GeForce RTX 3090 Ti</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32 [GB]</a:t>
            </a:r>
            <a:endParaRPr kumimoji="1" lang="ja-JP" altLang="en-US"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A2B43BE6-9E0D-8FC3-5A47-395B759060D7}"/>
              </a:ext>
            </a:extLst>
          </p:cNvPr>
          <p:cNvSpPr txBox="1"/>
          <p:nvPr/>
        </p:nvSpPr>
        <p:spPr>
          <a:xfrm>
            <a:off x="188089" y="2893554"/>
            <a:ext cx="2969083" cy="2739211"/>
          </a:xfrm>
          <a:prstGeom prst="rect">
            <a:avLst/>
          </a:prstGeom>
          <a:noFill/>
        </p:spPr>
        <p:txBody>
          <a:bodyPr wrap="none" rtlCol="0">
            <a:spAutoFit/>
          </a:bodyPr>
          <a:lstStyle/>
          <a:p>
            <a:r>
              <a:rPr kumimoji="1" lang="ja-JP" altLang="en-US" sz="2800" b="1" u="sng" dirty="0">
                <a:solidFill>
                  <a:schemeClr val="tx1">
                    <a:lumMod val="75000"/>
                    <a:lumOff val="25000"/>
                  </a:schemeClr>
                </a:solidFill>
              </a:rPr>
              <a:t>処理時間</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①</a:t>
            </a:r>
            <a:r>
              <a:rPr kumimoji="1" lang="en-US" altLang="ja-JP" sz="2400" b="1" dirty="0">
                <a:solidFill>
                  <a:schemeClr val="tx1">
                    <a:lumMod val="75000"/>
                    <a:lumOff val="25000"/>
                  </a:schemeClr>
                </a:solidFill>
              </a:rPr>
              <a:t>AlphaPose</a:t>
            </a: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②直線間距離の計算</a:t>
            </a:r>
          </a:p>
        </p:txBody>
      </p:sp>
      <p:sp>
        <p:nvSpPr>
          <p:cNvPr id="8" name="テキスト ボックス 7">
            <a:extLst>
              <a:ext uri="{FF2B5EF4-FFF2-40B4-BE49-F238E27FC236}">
                <a16:creationId xmlns:a16="http://schemas.microsoft.com/office/drawing/2014/main" id="{6B03F6AF-B7AD-8330-382B-E1798116E734}"/>
              </a:ext>
            </a:extLst>
          </p:cNvPr>
          <p:cNvSpPr txBox="1"/>
          <p:nvPr/>
        </p:nvSpPr>
        <p:spPr>
          <a:xfrm>
            <a:off x="3157893" y="2893554"/>
            <a:ext cx="5735866" cy="2739211"/>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pt-BR" altLang="ja-JP" sz="2400" b="1" dirty="0">
                <a:solidFill>
                  <a:schemeClr val="tx1">
                    <a:lumMod val="75000"/>
                    <a:lumOff val="25000"/>
                  </a:schemeClr>
                </a:solidFill>
              </a:rPr>
              <a:t>10</a:t>
            </a:r>
            <a:r>
              <a:rPr kumimoji="1" lang="ja-JP" altLang="en-US" sz="2400" b="1" dirty="0">
                <a:solidFill>
                  <a:schemeClr val="tx1">
                    <a:lumMod val="75000"/>
                    <a:lumOff val="25000"/>
                  </a:schemeClr>
                </a:solidFill>
              </a:rPr>
              <a:t>秒の動画で</a:t>
            </a:r>
            <a:r>
              <a:rPr kumimoji="1" lang="en-US" altLang="ja-JP" sz="2400" b="1" dirty="0">
                <a:solidFill>
                  <a:schemeClr val="tx1">
                    <a:lumMod val="75000"/>
                    <a:lumOff val="25000"/>
                  </a:schemeClr>
                </a:solidFill>
              </a:rPr>
              <a:t>30</a:t>
            </a:r>
            <a:r>
              <a:rPr kumimoji="1" lang="ja-JP" altLang="en-US" sz="2400" b="1" dirty="0">
                <a:solidFill>
                  <a:schemeClr val="tx1">
                    <a:lumMod val="75000"/>
                    <a:lumOff val="25000"/>
                  </a:schemeClr>
                </a:solidFill>
              </a:rPr>
              <a:t>秒の処理時間 → </a:t>
            </a:r>
            <a:r>
              <a:rPr kumimoji="1" lang="en-US" altLang="ja-JP" sz="2400" b="1" dirty="0">
                <a:solidFill>
                  <a:schemeClr val="tx1">
                    <a:lumMod val="75000"/>
                    <a:lumOff val="25000"/>
                  </a:schemeClr>
                </a:solidFill>
              </a:rPr>
              <a:t>10FPS</a:t>
            </a:r>
            <a:endParaRPr kumimoji="1" lang="pt-BR"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30FPS</a:t>
            </a:r>
            <a:r>
              <a:rPr kumimoji="1" lang="ja-JP" altLang="en-US" sz="2400" b="1" dirty="0">
                <a:solidFill>
                  <a:schemeClr val="tx1">
                    <a:lumMod val="75000"/>
                    <a:lumOff val="25000"/>
                  </a:schemeClr>
                </a:solidFill>
              </a:rPr>
              <a:t>で動作する時間帯もあり、ばらつき有</a:t>
            </a:r>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124</a:t>
            </a:r>
            <a:r>
              <a:rPr kumimoji="1" lang="ja-JP" altLang="en-US" sz="2400" b="1" dirty="0">
                <a:solidFill>
                  <a:schemeClr val="tx1">
                    <a:lumMod val="75000"/>
                    <a:lumOff val="25000"/>
                  </a:schemeClr>
                </a:solidFill>
              </a:rPr>
              <a:t>組の計算で</a:t>
            </a:r>
            <a:r>
              <a:rPr kumimoji="1" lang="en-US" altLang="ja-JP" sz="2400" b="1" dirty="0">
                <a:solidFill>
                  <a:schemeClr val="tx1">
                    <a:lumMod val="75000"/>
                    <a:lumOff val="25000"/>
                  </a:schemeClr>
                </a:solidFill>
              </a:rPr>
              <a:t>0.0126</a:t>
            </a:r>
            <a:r>
              <a:rPr kumimoji="1" lang="ja-JP" altLang="en-US" sz="2400" b="1" dirty="0">
                <a:solidFill>
                  <a:schemeClr val="tx1">
                    <a:lumMod val="75000"/>
                    <a:lumOff val="25000"/>
                  </a:schemeClr>
                </a:solidFill>
              </a:rPr>
              <a:t>秒</a:t>
            </a:r>
            <a:endParaRPr kumimoji="1" lang="en-US" altLang="ja-JP" sz="2400" b="1" dirty="0">
              <a:solidFill>
                <a:schemeClr val="tx1">
                  <a:lumMod val="75000"/>
                  <a:lumOff val="25000"/>
                </a:schemeClr>
              </a:solidFill>
            </a:endParaRPr>
          </a:p>
        </p:txBody>
      </p:sp>
      <p:sp>
        <p:nvSpPr>
          <p:cNvPr id="9" name="正方形/長方形 8">
            <a:hlinkClick r:id="rId2" action="ppaction://hlinksldjump"/>
            <a:extLst>
              <a:ext uri="{FF2B5EF4-FFF2-40B4-BE49-F238E27FC236}">
                <a16:creationId xmlns:a16="http://schemas.microsoft.com/office/drawing/2014/main" id="{BEBD8E28-A539-C8F2-0654-5C2BFC4C914C}"/>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903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4C32A-D42A-25AF-42BF-9714E0265D2E}"/>
              </a:ext>
            </a:extLst>
          </p:cNvPr>
          <p:cNvSpPr>
            <a:spLocks noGrp="1"/>
          </p:cNvSpPr>
          <p:nvPr>
            <p:ph type="title"/>
          </p:nvPr>
        </p:nvSpPr>
        <p:spPr/>
        <p:txBody>
          <a:bodyPr/>
          <a:lstStyle/>
          <a:p>
            <a:r>
              <a:rPr kumimoji="1" lang="en-US" altLang="ja-JP" dirty="0"/>
              <a:t>AlphaPose</a:t>
            </a:r>
            <a:r>
              <a:rPr kumimoji="1" lang="ja-JP" altLang="en-US" dirty="0"/>
              <a:t>の特徴</a:t>
            </a:r>
          </a:p>
        </p:txBody>
      </p:sp>
      <p:sp>
        <p:nvSpPr>
          <p:cNvPr id="3" name="日付プレースホルダー 2">
            <a:extLst>
              <a:ext uri="{FF2B5EF4-FFF2-40B4-BE49-F238E27FC236}">
                <a16:creationId xmlns:a16="http://schemas.microsoft.com/office/drawing/2014/main" id="{7B9AF217-7721-0DFD-8758-87CDD42697E3}"/>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339AA30F-F6DA-CBE4-614E-0D16781D547B}"/>
              </a:ext>
            </a:extLst>
          </p:cNvPr>
          <p:cNvSpPr>
            <a:spLocks noGrp="1"/>
          </p:cNvSpPr>
          <p:nvPr>
            <p:ph type="sldNum" sz="quarter" idx="12"/>
          </p:nvPr>
        </p:nvSpPr>
        <p:spPr/>
        <p:txBody>
          <a:bodyPr/>
          <a:lstStyle/>
          <a:p>
            <a:fld id="{E2856846-1EF8-4374-B523-FE9A680A5F89}" type="slidenum">
              <a:rPr kumimoji="1" lang="ja-JP" altLang="en-US" smtClean="0"/>
              <a:t>23</a:t>
            </a:fld>
            <a:endParaRPr kumimoji="1" lang="ja-JP" altLang="en-US"/>
          </a:p>
        </p:txBody>
      </p:sp>
      <p:sp>
        <p:nvSpPr>
          <p:cNvPr id="5" name="正方形/長方形 4">
            <a:hlinkClick r:id="rId2" action="ppaction://hlinksldjump"/>
            <a:extLst>
              <a:ext uri="{FF2B5EF4-FFF2-40B4-BE49-F238E27FC236}">
                <a16:creationId xmlns:a16="http://schemas.microsoft.com/office/drawing/2014/main" id="{7BA4FFFF-7689-B41B-A2AB-D102C4BBFE5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5648450-60BE-2A0F-FA2E-E1EEBACB3084}"/>
              </a:ext>
            </a:extLst>
          </p:cNvPr>
          <p:cNvSpPr txBox="1"/>
          <p:nvPr/>
        </p:nvSpPr>
        <p:spPr>
          <a:xfrm>
            <a:off x="50800" y="1010312"/>
            <a:ext cx="670407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上海交通大学の研究チームが公開する</a:t>
            </a:r>
            <a:endParaRPr kumimoji="1" lang="en-US" altLang="ja-JP" sz="2400" b="1" dirty="0">
              <a:solidFill>
                <a:schemeClr val="tx1">
                  <a:lumMod val="75000"/>
                  <a:lumOff val="25000"/>
                </a:schemeClr>
              </a:solidFill>
            </a:endParaRPr>
          </a:p>
          <a:p>
            <a:r>
              <a:rPr kumimoji="1" lang="ja-JP" altLang="en-US" sz="2400" b="1" dirty="0">
                <a:solidFill>
                  <a:srgbClr val="FF9933"/>
                </a:solidFill>
              </a:rPr>
              <a:t>人物追跡機能</a:t>
            </a:r>
            <a:r>
              <a:rPr kumimoji="1" lang="ja-JP" altLang="en-US" sz="2400" b="1" dirty="0">
                <a:solidFill>
                  <a:schemeClr val="tx1">
                    <a:lumMod val="75000"/>
                    <a:lumOff val="25000"/>
                  </a:schemeClr>
                </a:solidFill>
              </a:rPr>
              <a:t>を兼ねた高精度姿勢推定ライブラリ</a:t>
            </a:r>
            <a:endParaRPr kumimoji="1" lang="en-US" altLang="ja-JP"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BF701233-43AD-3032-F0D7-1BDC3448DEE3}"/>
              </a:ext>
            </a:extLst>
          </p:cNvPr>
          <p:cNvSpPr txBox="1"/>
          <p:nvPr/>
        </p:nvSpPr>
        <p:spPr>
          <a:xfrm>
            <a:off x="50800" y="2185062"/>
            <a:ext cx="6301725" cy="3170099"/>
          </a:xfrm>
          <a:prstGeom prst="rect">
            <a:avLst/>
          </a:prstGeom>
          <a:noFill/>
        </p:spPr>
        <p:txBody>
          <a:bodyPr wrap="none" rtlCol="0">
            <a:spAutoFit/>
          </a:bodyPr>
          <a:lstStyle/>
          <a:p>
            <a:r>
              <a:rPr kumimoji="1" lang="ja-JP" altLang="en-US" sz="2800" b="1" u="sng" dirty="0">
                <a:solidFill>
                  <a:schemeClr val="tx1">
                    <a:lumMod val="75000"/>
                    <a:lumOff val="25000"/>
                  </a:schemeClr>
                </a:solidFill>
              </a:rPr>
              <a:t>特徴</a:t>
            </a:r>
            <a:endParaRPr kumimoji="1" lang="en-US" altLang="ja-JP" sz="2800" b="1" u="sng" dirty="0">
              <a:solidFill>
                <a:schemeClr val="tx1">
                  <a:lumMod val="75000"/>
                  <a:lumOff val="25000"/>
                </a:schemeClr>
              </a:solidFill>
            </a:endParaRPr>
          </a:p>
          <a:p>
            <a:endParaRPr kumimoji="1" lang="en-US" altLang="ja-JP" sz="1200" b="1" dirty="0">
              <a:solidFill>
                <a:schemeClr val="tx1">
                  <a:lumMod val="75000"/>
                  <a:lumOff val="25000"/>
                </a:schemeClr>
              </a:solidFill>
            </a:endParaRPr>
          </a:p>
          <a:p>
            <a:r>
              <a:rPr kumimoji="1" lang="ja-JP" altLang="en-US" sz="2400" b="1" dirty="0">
                <a:solidFill>
                  <a:schemeClr val="tx1">
                    <a:lumMod val="75000"/>
                    <a:lumOff val="25000"/>
                  </a:schemeClr>
                </a:solidFill>
              </a:rPr>
              <a:t>①人物を検知した後、</a:t>
            </a:r>
            <a:r>
              <a:rPr kumimoji="1" lang="ja-JP" altLang="en-US" sz="2400" b="1" u="sng" dirty="0">
                <a:solidFill>
                  <a:schemeClr val="tx1">
                    <a:lumMod val="75000"/>
                    <a:lumOff val="25000"/>
                  </a:schemeClr>
                </a:solidFill>
              </a:rPr>
              <a:t>単一人物</a:t>
            </a:r>
            <a:r>
              <a:rPr kumimoji="1" lang="ja-JP" altLang="en-US" sz="2400" b="1" dirty="0">
                <a:solidFill>
                  <a:schemeClr val="tx1">
                    <a:lumMod val="75000"/>
                    <a:lumOff val="25000"/>
                  </a:schemeClr>
                </a:solidFill>
              </a:rPr>
              <a:t>姿勢推定を行う</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推定精度 </a:t>
            </a:r>
            <a:r>
              <a:rPr kumimoji="1" lang="en-US" altLang="ja-JP" sz="2000" b="1" dirty="0">
                <a:solidFill>
                  <a:schemeClr val="tx1">
                    <a:lumMod val="75000"/>
                    <a:lumOff val="25000"/>
                  </a:schemeClr>
                </a:solidFill>
              </a:rPr>
              <a:t>: 82.1</a:t>
            </a:r>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AP </a:t>
            </a:r>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MPII</a:t>
            </a:r>
            <a:r>
              <a:rPr kumimoji="1" lang="ja-JP" altLang="en-US" sz="2000" b="1" dirty="0">
                <a:solidFill>
                  <a:schemeClr val="tx1">
                    <a:lumMod val="75000"/>
                    <a:lumOff val="25000"/>
                  </a:schemeClr>
                </a:solidFill>
              </a:rPr>
              <a:t>）</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比較 </a:t>
            </a:r>
            <a:r>
              <a:rPr kumimoji="1" lang="en-US" altLang="ja-JP" sz="2000" b="1" dirty="0">
                <a:solidFill>
                  <a:schemeClr val="tx1">
                    <a:lumMod val="75000"/>
                    <a:lumOff val="25000"/>
                  </a:schemeClr>
                </a:solidFill>
              </a:rPr>
              <a:t>: OpenPose</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映像内の身体部位とその繋がりを推定</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		</a:t>
            </a:r>
            <a:r>
              <a:rPr kumimoji="1" lang="ja-JP" altLang="en-US" sz="2000" b="1" dirty="0">
                <a:solidFill>
                  <a:schemeClr val="tx1">
                    <a:lumMod val="75000"/>
                    <a:lumOff val="25000"/>
                  </a:schemeClr>
                </a:solidFill>
              </a:rPr>
              <a:t> 推定精度：</a:t>
            </a:r>
            <a:r>
              <a:rPr kumimoji="1" lang="en-US" altLang="ja-JP" sz="2000" b="1" dirty="0">
                <a:solidFill>
                  <a:schemeClr val="tx1">
                    <a:lumMod val="75000"/>
                    <a:lumOff val="25000"/>
                  </a:schemeClr>
                </a:solidFill>
              </a:rPr>
              <a:t>75.6 AP </a:t>
            </a:r>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MPII</a:t>
            </a:r>
            <a:r>
              <a:rPr kumimoji="1" lang="ja-JP" altLang="en-US" sz="2000" b="1" dirty="0">
                <a:solidFill>
                  <a:schemeClr val="tx1">
                    <a:lumMod val="75000"/>
                    <a:lumOff val="25000"/>
                  </a:schemeClr>
                </a:solidFill>
              </a:rPr>
              <a:t>）</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②人物に</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を振り分けて追跡</a:t>
            </a:r>
            <a:endParaRPr kumimoji="1" lang="en-US" altLang="ja-JP" sz="2400" b="1" dirty="0">
              <a:solidFill>
                <a:schemeClr val="tx1">
                  <a:lumMod val="75000"/>
                  <a:lumOff val="25000"/>
                </a:schemeClr>
              </a:solidFill>
            </a:endParaRPr>
          </a:p>
        </p:txBody>
      </p:sp>
      <p:sp>
        <p:nvSpPr>
          <p:cNvPr id="9" name="テキスト ボックス 8">
            <a:extLst>
              <a:ext uri="{FF2B5EF4-FFF2-40B4-BE49-F238E27FC236}">
                <a16:creationId xmlns:a16="http://schemas.microsoft.com/office/drawing/2014/main" id="{22E453E5-F776-67E0-E4F3-EA185801C748}"/>
              </a:ext>
            </a:extLst>
          </p:cNvPr>
          <p:cNvSpPr txBox="1"/>
          <p:nvPr/>
        </p:nvSpPr>
        <p:spPr>
          <a:xfrm>
            <a:off x="6552219" y="3338215"/>
            <a:ext cx="2298700" cy="646331"/>
          </a:xfrm>
          <a:prstGeom prst="rect">
            <a:avLst/>
          </a:prstGeom>
          <a:noFill/>
          <a:ln>
            <a:solidFill>
              <a:schemeClr val="accent1"/>
            </a:solidFill>
          </a:ln>
        </p:spPr>
        <p:txBody>
          <a:bodyPr wrap="square">
            <a:spAutoFit/>
          </a:bodyPr>
          <a:lstStyle/>
          <a:p>
            <a:r>
              <a:rPr kumimoji="1" lang="en-US" altLang="ja-JP" sz="1800" b="1" dirty="0">
                <a:solidFill>
                  <a:schemeClr val="tx1">
                    <a:lumMod val="75000"/>
                    <a:lumOff val="25000"/>
                  </a:schemeClr>
                </a:solidFill>
              </a:rPr>
              <a:t>AP</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Average Precision</a:t>
            </a:r>
          </a:p>
          <a:p>
            <a:r>
              <a:rPr kumimoji="1" lang="ja-JP" altLang="en-US" b="1" dirty="0">
                <a:solidFill>
                  <a:schemeClr val="tx1">
                    <a:lumMod val="75000"/>
                    <a:lumOff val="25000"/>
                  </a:schemeClr>
                </a:solidFill>
              </a:rPr>
              <a:t>　　　平均適合率</a:t>
            </a:r>
            <a:endParaRPr lang="ja-JP" altLang="en-US" dirty="0"/>
          </a:p>
        </p:txBody>
      </p:sp>
      <p:pic>
        <p:nvPicPr>
          <p:cNvPr id="8" name="図 7" descr="ダイアグラム&#10;&#10;自動的に生成された説明">
            <a:extLst>
              <a:ext uri="{FF2B5EF4-FFF2-40B4-BE49-F238E27FC236}">
                <a16:creationId xmlns:a16="http://schemas.microsoft.com/office/drawing/2014/main" id="{76EF31D7-E7DE-3074-FE22-95D5301AA1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7352238" y="4620613"/>
            <a:ext cx="698661" cy="1469095"/>
          </a:xfrm>
          <a:prstGeom prst="rect">
            <a:avLst/>
          </a:prstGeom>
          <a:solidFill>
            <a:schemeClr val="bg1"/>
          </a:solidFill>
          <a:ln>
            <a:noFill/>
          </a:ln>
          <a:scene3d>
            <a:camera prst="orthographicFront">
              <a:rot lat="0" lon="0" rev="0"/>
            </a:camera>
            <a:lightRig rig="threePt" dir="t"/>
          </a:scene3d>
        </p:spPr>
      </p:pic>
    </p:spTree>
    <p:extLst>
      <p:ext uri="{BB962C8B-B14F-4D97-AF65-F5344CB8AC3E}">
        <p14:creationId xmlns:p14="http://schemas.microsoft.com/office/powerpoint/2010/main" val="167671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8B24E-88C0-64FE-5531-C880D8144535}"/>
              </a:ext>
            </a:extLst>
          </p:cNvPr>
          <p:cNvSpPr>
            <a:spLocks noGrp="1"/>
          </p:cNvSpPr>
          <p:nvPr>
            <p:ph type="title"/>
          </p:nvPr>
        </p:nvSpPr>
        <p:spPr/>
        <p:txBody>
          <a:bodyPr/>
          <a:lstStyle/>
          <a:p>
            <a:r>
              <a:rPr lang="ja-JP" altLang="en-US" dirty="0"/>
              <a:t>選手の交差への対応</a:t>
            </a:r>
            <a:endParaRPr kumimoji="1" lang="ja-JP" altLang="en-US" dirty="0"/>
          </a:p>
        </p:txBody>
      </p:sp>
      <p:sp>
        <p:nvSpPr>
          <p:cNvPr id="3" name="日付プレースホルダー 2">
            <a:extLst>
              <a:ext uri="{FF2B5EF4-FFF2-40B4-BE49-F238E27FC236}">
                <a16:creationId xmlns:a16="http://schemas.microsoft.com/office/drawing/2014/main" id="{D732355E-EA58-674A-A91D-BB4D03A6B5D3}"/>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F78B6483-B390-889B-8386-0283D807969E}"/>
              </a:ext>
            </a:extLst>
          </p:cNvPr>
          <p:cNvSpPr>
            <a:spLocks noGrp="1"/>
          </p:cNvSpPr>
          <p:nvPr>
            <p:ph type="sldNum" sz="quarter" idx="12"/>
          </p:nvPr>
        </p:nvSpPr>
        <p:spPr/>
        <p:txBody>
          <a:bodyPr/>
          <a:lstStyle/>
          <a:p>
            <a:fld id="{E2856846-1EF8-4374-B523-FE9A680A5F89}" type="slidenum">
              <a:rPr kumimoji="1" lang="ja-JP" altLang="en-US" smtClean="0"/>
              <a:t>24</a:t>
            </a:fld>
            <a:endParaRPr kumimoji="1" lang="ja-JP" altLang="en-US"/>
          </a:p>
        </p:txBody>
      </p:sp>
      <p:sp>
        <p:nvSpPr>
          <p:cNvPr id="9" name="三角形 17">
            <a:extLst>
              <a:ext uri="{FF2B5EF4-FFF2-40B4-BE49-F238E27FC236}">
                <a16:creationId xmlns:a16="http://schemas.microsoft.com/office/drawing/2014/main" id="{2E7E527D-990B-C82C-A8D1-55832FD996C3}"/>
              </a:ext>
            </a:extLst>
          </p:cNvPr>
          <p:cNvSpPr/>
          <p:nvPr/>
        </p:nvSpPr>
        <p:spPr>
          <a:xfrm rot="5400000">
            <a:off x="2524536" y="205055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0" name="テキスト ボックス 9">
            <a:extLst>
              <a:ext uri="{FF2B5EF4-FFF2-40B4-BE49-F238E27FC236}">
                <a16:creationId xmlns:a16="http://schemas.microsoft.com/office/drawing/2014/main" id="{3B6A11F3-B8A2-F0AC-D663-0857D53FF0FD}"/>
              </a:ext>
            </a:extLst>
          </p:cNvPr>
          <p:cNvSpPr txBox="1"/>
          <p:nvPr/>
        </p:nvSpPr>
        <p:spPr>
          <a:xfrm>
            <a:off x="3357565" y="3613575"/>
            <a:ext cx="2428870" cy="369332"/>
          </a:xfrm>
          <a:prstGeom prst="rect">
            <a:avLst/>
          </a:prstGeom>
          <a:noFill/>
        </p:spPr>
        <p:txBody>
          <a:bodyPr wrap="none" rtlCol="0">
            <a:spAutoFit/>
          </a:bodyPr>
          <a:lstStyle/>
          <a:p>
            <a:r>
              <a:rPr kumimoji="1" lang="ja-JP" altLang="en-US" b="1" dirty="0">
                <a:solidFill>
                  <a:schemeClr val="tx1">
                    <a:lumMod val="75000"/>
                    <a:lumOff val="25000"/>
                  </a:schemeClr>
                </a:solidFill>
              </a:rPr>
              <a:t>選手の交差が起こる例</a:t>
            </a:r>
          </a:p>
        </p:txBody>
      </p:sp>
      <p:sp>
        <p:nvSpPr>
          <p:cNvPr id="11" name="テキスト ボックス 10">
            <a:extLst>
              <a:ext uri="{FF2B5EF4-FFF2-40B4-BE49-F238E27FC236}">
                <a16:creationId xmlns:a16="http://schemas.microsoft.com/office/drawing/2014/main" id="{200DB872-333A-B78C-92E5-9459FDB8527E}"/>
              </a:ext>
            </a:extLst>
          </p:cNvPr>
          <p:cNvSpPr txBox="1"/>
          <p:nvPr/>
        </p:nvSpPr>
        <p:spPr>
          <a:xfrm>
            <a:off x="167639" y="4213739"/>
            <a:ext cx="8024954" cy="830997"/>
          </a:xfrm>
          <a:prstGeom prst="rect">
            <a:avLst/>
          </a:prstGeom>
          <a:noFill/>
        </p:spPr>
        <p:txBody>
          <a:bodyPr wrap="none" rtlCol="0">
            <a:spAutoFit/>
          </a:bodyPr>
          <a:lstStyle/>
          <a:p>
            <a:r>
              <a:rPr kumimoji="1" lang="ja-JP" altLang="en-US" sz="2400" b="1" dirty="0">
                <a:solidFill>
                  <a:schemeClr val="tx1">
                    <a:lumMod val="75000"/>
                    <a:lumOff val="25000"/>
                  </a:schemeClr>
                </a:solidFill>
              </a:rPr>
              <a:t>①選手の消えた位置と再度検知できた位置から判別</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消えた選手と新たに検知できた選手の対応が正しく取れなかった</a:t>
            </a:r>
            <a:endParaRPr kumimoji="1" lang="en-US" altLang="ja-JP" sz="24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2199D7CB-9B18-702C-227C-B5FAAEC5DD93}"/>
              </a:ext>
            </a:extLst>
          </p:cNvPr>
          <p:cNvSpPr txBox="1"/>
          <p:nvPr/>
        </p:nvSpPr>
        <p:spPr>
          <a:xfrm>
            <a:off x="167639" y="5044736"/>
            <a:ext cx="640111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➁選手の交差が起きていない映像を使って補完</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カメラの台数を増やす</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カメラの設置位置を工夫する</a:t>
            </a:r>
            <a:endParaRPr kumimoji="1" lang="ja-JP" altLang="en-US" sz="2400" b="1" dirty="0">
              <a:solidFill>
                <a:schemeClr val="tx1">
                  <a:lumMod val="75000"/>
                  <a:lumOff val="25000"/>
                </a:schemeClr>
              </a:solidFill>
            </a:endParaRPr>
          </a:p>
        </p:txBody>
      </p:sp>
      <p:sp>
        <p:nvSpPr>
          <p:cNvPr id="15" name="三角形 17">
            <a:extLst>
              <a:ext uri="{FF2B5EF4-FFF2-40B4-BE49-F238E27FC236}">
                <a16:creationId xmlns:a16="http://schemas.microsoft.com/office/drawing/2014/main" id="{8FC23A8D-82F9-0049-C3C9-5634814F58B8}"/>
              </a:ext>
            </a:extLst>
          </p:cNvPr>
          <p:cNvSpPr/>
          <p:nvPr/>
        </p:nvSpPr>
        <p:spPr>
          <a:xfrm rot="5400000">
            <a:off x="5556677" y="2052444"/>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pic>
        <p:nvPicPr>
          <p:cNvPr id="19" name="図 18">
            <a:extLst>
              <a:ext uri="{FF2B5EF4-FFF2-40B4-BE49-F238E27FC236}">
                <a16:creationId xmlns:a16="http://schemas.microsoft.com/office/drawing/2014/main" id="{B14CDD09-14B0-8DD6-F45F-0976F94642FA}"/>
              </a:ext>
            </a:extLst>
          </p:cNvPr>
          <p:cNvPicPr>
            <a:picLocks noChangeAspect="1"/>
          </p:cNvPicPr>
          <p:nvPr/>
        </p:nvPicPr>
        <p:blipFill>
          <a:blip r:embed="rId2"/>
          <a:stretch>
            <a:fillRect/>
          </a:stretch>
        </p:blipFill>
        <p:spPr>
          <a:xfrm>
            <a:off x="620000" y="1013996"/>
            <a:ext cx="1581371" cy="2410161"/>
          </a:xfrm>
          <a:prstGeom prst="rect">
            <a:avLst/>
          </a:prstGeom>
        </p:spPr>
      </p:pic>
      <p:pic>
        <p:nvPicPr>
          <p:cNvPr id="21" name="図 20">
            <a:extLst>
              <a:ext uri="{FF2B5EF4-FFF2-40B4-BE49-F238E27FC236}">
                <a16:creationId xmlns:a16="http://schemas.microsoft.com/office/drawing/2014/main" id="{53EB0C70-3180-85E6-1B95-C9C3A9FDB2A5}"/>
              </a:ext>
            </a:extLst>
          </p:cNvPr>
          <p:cNvPicPr>
            <a:picLocks noChangeAspect="1"/>
          </p:cNvPicPr>
          <p:nvPr/>
        </p:nvPicPr>
        <p:blipFill>
          <a:blip r:embed="rId3"/>
          <a:stretch>
            <a:fillRect/>
          </a:stretch>
        </p:blipFill>
        <p:spPr>
          <a:xfrm>
            <a:off x="3910488" y="1011630"/>
            <a:ext cx="1323024" cy="2410161"/>
          </a:xfrm>
          <a:prstGeom prst="rect">
            <a:avLst/>
          </a:prstGeom>
        </p:spPr>
      </p:pic>
      <p:pic>
        <p:nvPicPr>
          <p:cNvPr id="23" name="図 22">
            <a:extLst>
              <a:ext uri="{FF2B5EF4-FFF2-40B4-BE49-F238E27FC236}">
                <a16:creationId xmlns:a16="http://schemas.microsoft.com/office/drawing/2014/main" id="{EF054582-0773-E5E8-1CE1-E9FAD9B126EE}"/>
              </a:ext>
            </a:extLst>
          </p:cNvPr>
          <p:cNvPicPr>
            <a:picLocks noChangeAspect="1"/>
          </p:cNvPicPr>
          <p:nvPr/>
        </p:nvPicPr>
        <p:blipFill>
          <a:blip r:embed="rId4"/>
          <a:stretch>
            <a:fillRect/>
          </a:stretch>
        </p:blipFill>
        <p:spPr>
          <a:xfrm>
            <a:off x="6996329" y="1011629"/>
            <a:ext cx="1527671" cy="2410161"/>
          </a:xfrm>
          <a:prstGeom prst="rect">
            <a:avLst/>
          </a:prstGeom>
        </p:spPr>
      </p:pic>
    </p:spTree>
    <p:extLst>
      <p:ext uri="{BB962C8B-B14F-4D97-AF65-F5344CB8AC3E}">
        <p14:creationId xmlns:p14="http://schemas.microsoft.com/office/powerpoint/2010/main" val="26850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75000"/>
                    <a:lumOff val="25000"/>
                  </a:schemeClr>
                </a:solidFill>
                <a:latin typeface="+mn-ea"/>
              </a:rPr>
              <a:t>①複数台のカメラでコートの撮影</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➁カメラキャリブレーション</a:t>
            </a:r>
            <a:endParaRPr lang="en-US" altLang="ja-JP" sz="2400" b="1" i="0" dirty="0">
              <a:solidFill>
                <a:schemeClr val="tx1">
                  <a:lumMod val="75000"/>
                  <a:lumOff val="25000"/>
                </a:schemeClr>
              </a:solidFill>
              <a:effectLst/>
              <a:latin typeface="+mn-ea"/>
            </a:endParaRPr>
          </a:p>
          <a:p>
            <a:pPr algn="l" rtl="0" fontAlgn="base">
              <a:lnSpc>
                <a:spcPct val="200000"/>
              </a:lnSpc>
            </a:pPr>
            <a:r>
              <a:rPr lang="ja-JP" altLang="en-US" sz="2400" b="1" dirty="0">
                <a:solidFill>
                  <a:schemeClr val="tx1">
                    <a:lumMod val="75000"/>
                    <a:lumOff val="25000"/>
                  </a:schemeClr>
                </a:solidFill>
                <a:latin typeface="+mn-ea"/>
              </a:rPr>
              <a:t>③</a:t>
            </a:r>
            <a:r>
              <a:rPr lang="en-US" altLang="ja-JP" sz="2400" b="1" dirty="0">
                <a:solidFill>
                  <a:schemeClr val="tx1">
                    <a:lumMod val="75000"/>
                    <a:lumOff val="25000"/>
                  </a:schemeClr>
                </a:solidFill>
                <a:latin typeface="+mn-ea"/>
              </a:rPr>
              <a:t>AlphaPose</a:t>
            </a:r>
            <a:r>
              <a:rPr lang="ja-JP" altLang="en-US" sz="2400" b="1" dirty="0">
                <a:solidFill>
                  <a:schemeClr val="tx1">
                    <a:lumMod val="75000"/>
                    <a:lumOff val="25000"/>
                  </a:schemeClr>
                </a:solidFill>
                <a:latin typeface="+mn-ea"/>
              </a:rPr>
              <a:t>による選手の姿勢推定</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④</a:t>
            </a:r>
            <a:r>
              <a:rPr lang="ja-JP" altLang="en-US" sz="2400" b="1" dirty="0">
                <a:solidFill>
                  <a:schemeClr val="tx1">
                    <a:lumMod val="75000"/>
                    <a:lumOff val="25000"/>
                  </a:schemeClr>
                </a:solidFill>
                <a:latin typeface="+mn-ea"/>
              </a:rPr>
              <a:t>映像間の選手の対応付け</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dirty="0">
                <a:solidFill>
                  <a:schemeClr val="tx1">
                    <a:lumMod val="75000"/>
                    <a:lumOff val="25000"/>
                  </a:schemeClr>
                </a:solidFill>
                <a:latin typeface="+mn-ea"/>
              </a:rPr>
              <a:t>⑤選手の</a:t>
            </a:r>
            <a:r>
              <a:rPr lang="en-US" altLang="ja-JP" sz="2400" b="1" dirty="0">
                <a:solidFill>
                  <a:schemeClr val="tx1">
                    <a:lumMod val="75000"/>
                    <a:lumOff val="25000"/>
                  </a:schemeClr>
                </a:solidFill>
                <a:latin typeface="+mn-ea"/>
              </a:rPr>
              <a:t>3</a:t>
            </a:r>
            <a:r>
              <a:rPr lang="ja-JP" altLang="en-US" sz="2400" b="1" dirty="0">
                <a:solidFill>
                  <a:schemeClr val="tx1">
                    <a:lumMod val="75000"/>
                    <a:lumOff val="25000"/>
                  </a:schemeClr>
                </a:solidFill>
                <a:latin typeface="+mn-ea"/>
              </a:rPr>
              <a:t>次元位置推定</a:t>
            </a:r>
            <a:endParaRPr lang="en-US" altLang="ja-JP" sz="2400" b="1" i="0" dirty="0">
              <a:solidFill>
                <a:schemeClr val="tx1">
                  <a:lumMod val="75000"/>
                  <a:lumOff val="2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F56EB227-134A-3137-0093-23627F50050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7" y="4321510"/>
            <a:ext cx="4110149" cy="1077218"/>
          </a:xfrm>
          <a:prstGeom prst="rect">
            <a:avLst/>
          </a:prstGeom>
          <a:noFill/>
        </p:spPr>
        <p:txBody>
          <a:bodyPr wrap="squar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複数台のカメラで同時に撮影</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カメラを静止させた状態で撮影</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
        <p:nvSpPr>
          <p:cNvPr id="7" name="正方形/長方形 6">
            <a:hlinkClick r:id="rId6" action="ppaction://hlinksldjump"/>
            <a:extLst>
              <a:ext uri="{FF2B5EF4-FFF2-40B4-BE49-F238E27FC236}">
                <a16:creationId xmlns:a16="http://schemas.microsoft.com/office/drawing/2014/main" id="{FBE1B8CC-8822-E25F-FA60-A873D711823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
        <p:nvSpPr>
          <p:cNvPr id="9" name="正方形/長方形 8">
            <a:hlinkClick r:id="rId5" action="ppaction://hlinksldjump"/>
            <a:extLst>
              <a:ext uri="{FF2B5EF4-FFF2-40B4-BE49-F238E27FC236}">
                <a16:creationId xmlns:a16="http://schemas.microsoft.com/office/drawing/2014/main" id="{BEA4261E-C6BC-DC96-E1B7-AA0B3E116EA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・選手への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
        <p:nvSpPr>
          <p:cNvPr id="8" name="正方形/長方形 7">
            <a:hlinkClick r:id="rId4" action="ppaction://hlinksldjump"/>
            <a:extLst>
              <a:ext uri="{FF2B5EF4-FFF2-40B4-BE49-F238E27FC236}">
                <a16:creationId xmlns:a16="http://schemas.microsoft.com/office/drawing/2014/main" id="{283264F4-9DF1-52D5-AB77-F04B82CE1A6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映像ごとに選手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dirty="0">
                <a:solidFill>
                  <a:schemeClr val="tx1">
                    <a:lumMod val="75000"/>
                    <a:lumOff val="25000"/>
                  </a:schemeClr>
                </a:solidFill>
              </a:rPr>
              <a:t>映像の初めのフレームにおいて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
        <p:nvSpPr>
          <p:cNvPr id="8" name="正方形/長方形 7">
            <a:hlinkClick r:id="rId5" action="ppaction://hlinksldjump"/>
            <a:extLst>
              <a:ext uri="{FF2B5EF4-FFF2-40B4-BE49-F238E27FC236}">
                <a16:creationId xmlns:a16="http://schemas.microsoft.com/office/drawing/2014/main" id="{B56DEC9F-56DF-D12D-C504-0721FA294F0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3974" y="2487834"/>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カメラ座標系がカメラごとに存在する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22394" y="3169413"/>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23231" y="3252418"/>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正方形/長方形 6">
            <a:hlinkClick r:id="rId11" action="ppaction://hlinksldjump"/>
            <a:extLst>
              <a:ext uri="{FF2B5EF4-FFF2-40B4-BE49-F238E27FC236}">
                <a16:creationId xmlns:a16="http://schemas.microsoft.com/office/drawing/2014/main" id="{A58248EB-9000-1A86-2D4D-E7930F2485F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2023/2/1</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248850" y="4124152"/>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632798" y="4277394"/>
              <a:ext cx="360" cy="360"/>
            </p14:xfrm>
          </p:contentPart>
        </mc:Choice>
        <mc:Fallback xmlns="">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601118" y="4245714"/>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470952" y="3477610"/>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633158" y="4268709"/>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613052" y="3932944"/>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310317" y="3964253"/>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6083850" y="433292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995997" y="3747509"/>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C16C9993-8781-809B-A4BD-CA5045F3425B}"/>
              </a:ext>
            </a:extLst>
          </p:cNvPr>
          <p:cNvSpPr txBox="1"/>
          <p:nvPr/>
        </p:nvSpPr>
        <p:spPr>
          <a:xfrm>
            <a:off x="2893501" y="3035350"/>
            <a:ext cx="428323"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正方形/長方形 12">
            <a:hlinkClick r:id="rId12" action="ppaction://hlinksldjump"/>
            <a:extLst>
              <a:ext uri="{FF2B5EF4-FFF2-40B4-BE49-F238E27FC236}">
                <a16:creationId xmlns:a16="http://schemas.microsoft.com/office/drawing/2014/main" id="{49DCA5A0-C1FF-A114-C94B-6DB76A4C3248}"/>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4201</TotalTime>
  <Words>2618</Words>
  <Application>Microsoft Office PowerPoint</Application>
  <PresentationFormat>画面に合わせる (4:3)</PresentationFormat>
  <Paragraphs>375</Paragraphs>
  <Slides>24</Slides>
  <Notes>14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目次</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lpstr>先行研究との推定結果の比較</vt:lpstr>
      <vt:lpstr>システム処理時間</vt:lpstr>
      <vt:lpstr>AlphaPoseの特徴</vt:lpstr>
      <vt:lpstr>選手の交差への対応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Sano Yuma</cp:lastModifiedBy>
  <cp:revision>572</cp:revision>
  <cp:lastPrinted>2020-01-20T20:32:45Z</cp:lastPrinted>
  <dcterms:created xsi:type="dcterms:W3CDTF">2020-01-04T21:19:10Z</dcterms:created>
  <dcterms:modified xsi:type="dcterms:W3CDTF">2023-02-01T13:20:09Z</dcterms:modified>
</cp:coreProperties>
</file>